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 id="2147483833" r:id="rId5"/>
  </p:sldMasterIdLst>
  <p:notesMasterIdLst>
    <p:notesMasterId r:id="rId27"/>
  </p:notesMasterIdLst>
  <p:sldIdLst>
    <p:sldId id="2930" r:id="rId6"/>
    <p:sldId id="2147483178" r:id="rId7"/>
    <p:sldId id="2147483193" r:id="rId8"/>
    <p:sldId id="634" r:id="rId9"/>
    <p:sldId id="637" r:id="rId10"/>
    <p:sldId id="2544" r:id="rId11"/>
    <p:sldId id="969" r:id="rId12"/>
    <p:sldId id="2682" r:id="rId13"/>
    <p:sldId id="2147483194" r:id="rId14"/>
    <p:sldId id="2147483192" r:id="rId15"/>
    <p:sldId id="12399" r:id="rId16"/>
    <p:sldId id="2147483062" r:id="rId17"/>
    <p:sldId id="2147483065" r:id="rId18"/>
    <p:sldId id="2147483064" r:id="rId19"/>
    <p:sldId id="12410" r:id="rId20"/>
    <p:sldId id="2147483068" r:id="rId21"/>
    <p:sldId id="2145726333" r:id="rId22"/>
    <p:sldId id="12398" r:id="rId23"/>
    <p:sldId id="2147483195" r:id="rId24"/>
    <p:sldId id="2147483179" r:id="rId25"/>
    <p:sldId id="2147483177" r:id="rId26"/>
  </p:sldIdLst>
  <p:sldSz cx="12192000" cy="6858000"/>
  <p:notesSz cx="7010400" cy="9296400"/>
  <p:embeddedFontLst>
    <p:embeddedFont>
      <p:font typeface="Arial Rounded MT Bold" panose="020F0704030504030204" pitchFamily="3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600" userDrawn="1">
          <p15:clr>
            <a:srgbClr val="A4A3A4"/>
          </p15:clr>
        </p15:guide>
        <p15:guide id="2" orient="horz" pos="2664" userDrawn="1">
          <p15:clr>
            <a:srgbClr val="A4A3A4"/>
          </p15:clr>
        </p15:guide>
        <p15:guide id="3"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FB4114-6BE1-6949-A4E0-C95ACCC1C3B1}" name="Crystal Kallem" initials="" userId="S::crystal.kallem@pocp.com::cf198385-2c46-4200-97af-81ffa90ba811" providerId="AD"/>
  <p188:author id="{B4E91F57-4575-39C6-1247-3E33EA7CFF16}" name="Crystal Kallem" initials="CK" userId="S::crystal.kallem@ckconsultingllc.com::d0b49d48-d104-4cc9-a5a8-057dc311aeba" providerId="AD"/>
  <p188:author id="{13AA608C-18F5-9CD5-7F38-B06DDD59B843}" name="Guest User" initials="GU" userId="S::urn:spo:anon#2de5f567545df82bacb812e29d64652add563552d69fea97197e9963dd265113::" providerId="AD"/>
  <p188:author id="{F75CD995-BEB9-609C-5AA2-9F282FE27860}" name="Michele Galioto" initials="MG" userId="S::michele.galioto@pocp.com::166f4011-c300-4111-b6e8-58838df26dc7" providerId="AD"/>
  <p188:author id="{2C1768AA-E4C0-C584-A340-2B3F8FE75C5D}" name="Leslie Amoros" initials="" userId="S::leslie.amoros@pocp.com::feb29b94-f3f8-48e9-aee9-8cf49a642336" providerId="AD"/>
  <p188:author id="{485FF3D2-16CD-67B1-CB16-3EDCCBFAC87B}" name="Jocelyn Keegan" initials="JK" userId="S::jocelyn.keegan@pocp.com::1c79b783-4f44-4a01-a608-d390b403a403" providerId="AD"/>
  <p188:author id="{87E33CE1-988F-A09D-5926-B4B866B39288}" name="Alix Goss" initials="AG" userId="S::alix.goss@pocp.com::66981775-1c87-4ec0-9080-c2d94b58a85f" providerId="AD"/>
  <p188:author id="{51BC55F5-65B6-3272-E0A2-405AD7166879}" name="Yan Heras" initials="YH" userId="f2b1316761da924a"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Vanessa Candelora" initials="VC" lastIdx="3" clrIdx="6">
    <p:extLst>
      <p:ext uri="{19B8F6BF-5375-455C-9EA6-DF929625EA0E}">
        <p15:presenceInfo xmlns:p15="http://schemas.microsoft.com/office/powerpoint/2012/main" userId="Vanessa Candelora" providerId="None"/>
      </p:ext>
    </p:extLst>
  </p:cmAuthor>
  <p:cmAuthor id="1" name="Dana Marcelonis" initials="DM" lastIdx="106" clrIdx="0">
    <p:extLst>
      <p:ext uri="{19B8F6BF-5375-455C-9EA6-DF929625EA0E}">
        <p15:presenceInfo xmlns:p15="http://schemas.microsoft.com/office/powerpoint/2012/main" userId="Dana Marcelonis" providerId="None"/>
      </p:ext>
    </p:extLst>
  </p:cmAuthor>
  <p:cmAuthor id="8" name="Guest User" initials="GU [2]" lastIdx="30" clrIdx="7">
    <p:extLst>
      <p:ext uri="{19B8F6BF-5375-455C-9EA6-DF929625EA0E}">
        <p15:presenceInfo xmlns:p15="http://schemas.microsoft.com/office/powerpoint/2012/main" userId="S::urn:spo:anon#4b16d5f1a5f512349c7f84a3a5afa89e699b93847f7f5764df98f2852b5f403c::" providerId="AD"/>
      </p:ext>
    </p:extLst>
  </p:cmAuthor>
  <p:cmAuthor id="2" name="Jocelyn Keegan" initials="JK" lastIdx="56" clrIdx="1">
    <p:extLst>
      <p:ext uri="{19B8F6BF-5375-455C-9EA6-DF929625EA0E}">
        <p15:presenceInfo xmlns:p15="http://schemas.microsoft.com/office/powerpoint/2012/main" userId="Jocelyn Keegan" providerId="None"/>
      </p:ext>
    </p:extLst>
  </p:cmAuthor>
  <p:cmAuthor id="3" name="Kathy Moncelsi" initials="KM" lastIdx="4" clrIdx="2">
    <p:extLst>
      <p:ext uri="{19B8F6BF-5375-455C-9EA6-DF929625EA0E}">
        <p15:presenceInfo xmlns:p15="http://schemas.microsoft.com/office/powerpoint/2012/main" userId="Kathy Moncelsi" providerId="None"/>
      </p:ext>
    </p:extLst>
  </p:cmAuthor>
  <p:cmAuthor id="4" name="Alix Goss" initials="AG" lastIdx="1" clrIdx="3">
    <p:extLst>
      <p:ext uri="{19B8F6BF-5375-455C-9EA6-DF929625EA0E}">
        <p15:presenceInfo xmlns:p15="http://schemas.microsoft.com/office/powerpoint/2012/main" userId="S::alix@imprado.com::48a8f9be-3a6f-4085-90cb-1a4a0cce6f59" providerId="AD"/>
      </p:ext>
    </p:extLst>
  </p:cmAuthor>
  <p:cmAuthor id="5" name="Jocelyn Keegan" initials="JK [2]" lastIdx="12" clrIdx="4">
    <p:extLst>
      <p:ext uri="{19B8F6BF-5375-455C-9EA6-DF929625EA0E}">
        <p15:presenceInfo xmlns:p15="http://schemas.microsoft.com/office/powerpoint/2012/main" userId="S::jocelyn.keegan@pocp.com::1c79b783-4f44-4a01-a608-d390b403a403" providerId="AD"/>
      </p:ext>
    </p:extLst>
  </p:cmAuthor>
  <p:cmAuthor id="6" name="Guest User" initials="GU" lastIdx="3" clrIdx="5">
    <p:extLst>
      <p:ext uri="{19B8F6BF-5375-455C-9EA6-DF929625EA0E}">
        <p15:presenceInfo xmlns:p15="http://schemas.microsoft.com/office/powerpoint/2012/main" userId="S::urn:spo:anon#9bf65f3cdd3c6e88b9646dad6aa4a9ebe37c124c18c13df3c5fda69c8a94c4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A91F24"/>
    <a:srgbClr val="51657F"/>
    <a:srgbClr val="042F52"/>
    <a:srgbClr val="EFB47F"/>
    <a:srgbClr val="677D9D"/>
    <a:srgbClr val="384049"/>
    <a:srgbClr val="E4E4E4"/>
    <a:srgbClr val="D6843C"/>
    <a:srgbClr val="D5A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3C30CC-4989-4B5D-A6AA-14DD91046E4D}">
  <a:tblStyle styleId="{263C30CC-4989-4B5D-A6AA-14DD91046E4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E7E7"/>
          </a:solidFill>
        </a:fill>
      </a:tcStyle>
    </a:wholeTbl>
    <a:band1H>
      <a:tcTxStyle/>
      <a:tcStyle>
        <a:tcBdr/>
        <a:fill>
          <a:solidFill>
            <a:srgbClr val="E1CBCB"/>
          </a:solidFill>
        </a:fill>
      </a:tcStyle>
    </a:band1H>
    <a:band2H>
      <a:tcTxStyle/>
      <a:tcStyle>
        <a:tcBdr/>
      </a:tcStyle>
    </a:band2H>
    <a:band1V>
      <a:tcTxStyle/>
      <a:tcStyle>
        <a:tcBdr/>
        <a:fill>
          <a:solidFill>
            <a:srgbClr val="E1CB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83" autoAdjust="0"/>
    <p:restoredTop sz="86410" autoAdjust="0"/>
  </p:normalViewPr>
  <p:slideViewPr>
    <p:cSldViewPr snapToGrid="0">
      <p:cViewPr varScale="1">
        <p:scale>
          <a:sx n="99" d="100"/>
          <a:sy n="99" d="100"/>
        </p:scale>
        <p:origin x="150" y="306"/>
      </p:cViewPr>
      <p:guideLst>
        <p:guide pos="600"/>
        <p:guide orient="horz" pos="2664"/>
        <p:guide orient="horz" pos="314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05049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lang="en-US" dirty="0"/>
          </a:p>
        </p:txBody>
      </p:sp>
      <p:sp>
        <p:nvSpPr>
          <p:cNvPr id="99" name="Google Shape;99;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526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9359B-AC6F-E1F1-A7B5-47757ED90E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8B07B-1938-D3B2-3019-AA00F3D63E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62EB9-0130-FD81-34ED-ABC67FC14E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5FF567-CB66-E06F-0035-F6884AE1422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649859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600"/>
              </a:spcBef>
              <a:spcAft>
                <a:spcPts val="0"/>
              </a:spcAft>
            </a:pPr>
            <a:r>
              <a:rPr lang="en-US" sz="1200" b="1" dirty="0">
                <a:solidFill>
                  <a:schemeClr val="accent1"/>
                </a:solidFill>
                <a:effectLst/>
                <a:latin typeface="+mn-lt"/>
                <a:ea typeface="Calibri" panose="020F0502020204030204" pitchFamily="34" charset="0"/>
                <a:cs typeface="Times New Roman" panose="02020603050405020304" pitchFamily="18" charset="0"/>
              </a:rPr>
              <a:t>Some </a:t>
            </a:r>
            <a:r>
              <a:rPr lang="en-US" b="1" dirty="0">
                <a:solidFill>
                  <a:schemeClr val="accent1"/>
                </a:solidFill>
                <a:latin typeface="+mn-lt"/>
                <a:ea typeface="Calibri" panose="020F0502020204030204" pitchFamily="34" charset="0"/>
                <a:cs typeface="Times New Roman" panose="02020603050405020304" pitchFamily="18" charset="0"/>
              </a:rPr>
              <a:t>of the key benefits </a:t>
            </a:r>
            <a:r>
              <a:rPr lang="en-US" sz="1200" b="1" dirty="0">
                <a:solidFill>
                  <a:schemeClr val="accent1"/>
                </a:solidFill>
                <a:effectLst/>
                <a:latin typeface="+mn-lt"/>
                <a:ea typeface="Calibri" panose="020F0502020204030204" pitchFamily="34" charset="0"/>
                <a:cs typeface="Times New Roman" panose="02020603050405020304" pitchFamily="18" charset="0"/>
              </a:rPr>
              <a:t>from implementing </a:t>
            </a:r>
            <a:r>
              <a:rPr lang="en-US" b="1" dirty="0">
                <a:solidFill>
                  <a:schemeClr val="accent1"/>
                </a:solidFill>
                <a:latin typeface="+mn-lt"/>
                <a:ea typeface="Calibri" panose="020F0502020204030204" pitchFamily="34" charset="0"/>
                <a:cs typeface="Times New Roman" panose="02020603050405020304" pitchFamily="18" charset="0"/>
              </a:rPr>
              <a:t>CRD/DTR/PAS</a:t>
            </a:r>
          </a:p>
          <a:p>
            <a:pPr marL="182880" indent="-182880">
              <a:spcBef>
                <a:spcPts val="600"/>
              </a:spcBef>
              <a:buFont typeface="Arial" panose="020B0604020202020204" pitchFamily="34" charset="0"/>
              <a:buChar char="•"/>
            </a:pPr>
            <a:r>
              <a:rPr lang="en-US" sz="1200" dirty="0">
                <a:solidFill>
                  <a:schemeClr val="tx1"/>
                </a:solidFill>
                <a:effectLst/>
                <a:latin typeface="+mn-lt"/>
                <a:ea typeface="Calibri" panose="020F0502020204030204" pitchFamily="34" charset="0"/>
                <a:cs typeface="Times New Roman" panose="02020603050405020304" pitchFamily="18" charset="0"/>
              </a:rPr>
              <a:t>Standardized interactions across all payers and providers</a:t>
            </a:r>
          </a:p>
          <a:p>
            <a:pPr marL="182880" indent="-182880">
              <a:spcBef>
                <a:spcPts val="600"/>
              </a:spcBef>
              <a:buFont typeface="Arial" panose="020B0604020202020204" pitchFamily="34" charset="0"/>
              <a:buChar char="•"/>
            </a:pPr>
            <a:r>
              <a:rPr lang="en-US" sz="1200" dirty="0">
                <a:solidFill>
                  <a:schemeClr val="tx1"/>
                </a:solidFill>
                <a:latin typeface="+mn-lt"/>
                <a:ea typeface="Calibri" panose="020F0502020204030204" pitchFamily="34" charset="0"/>
                <a:cs typeface="Times New Roman" panose="02020603050405020304" pitchFamily="18" charset="0"/>
              </a:rPr>
              <a:t>Provide real-time access to payer requirements for prior authorization and documentation</a:t>
            </a:r>
          </a:p>
          <a:p>
            <a:pPr marL="182880" indent="-182880">
              <a:spcBef>
                <a:spcPts val="600"/>
              </a:spcBef>
              <a:buFont typeface="Arial" panose="020B0604020202020204" pitchFamily="34" charset="0"/>
              <a:buChar char="•"/>
            </a:pPr>
            <a:r>
              <a:rPr lang="en-US" sz="1200" dirty="0">
                <a:solidFill>
                  <a:schemeClr val="tx1"/>
                </a:solidFill>
                <a:latin typeface="+mn-lt"/>
                <a:cs typeface="Times New Roman" panose="02020603050405020304" pitchFamily="18" charset="0"/>
              </a:rPr>
              <a:t>Support for clinical workflow activities to trigger interactions with payers enabling consideration of coverage and financial responsibility as part of clinical care</a:t>
            </a:r>
          </a:p>
          <a:p>
            <a:pPr marL="182880" indent="-182880">
              <a:spcBef>
                <a:spcPts val="600"/>
              </a:spcBef>
              <a:buFont typeface="Arial" panose="020B0604020202020204" pitchFamily="34" charset="0"/>
              <a:buChar char="•"/>
            </a:pPr>
            <a:r>
              <a:rPr lang="en-US" sz="1200" dirty="0">
                <a:solidFill>
                  <a:schemeClr val="tx1"/>
                </a:solidFill>
                <a:latin typeface="+mn-lt"/>
                <a:cs typeface="Times New Roman" panose="02020603050405020304" pitchFamily="18" charset="0"/>
              </a:rPr>
              <a:t>Enable work to be performed by the appropriate person</a:t>
            </a:r>
          </a:p>
          <a:p>
            <a:pPr marL="182880" indent="-182880">
              <a:spcBef>
                <a:spcPts val="600"/>
              </a:spcBef>
              <a:buFont typeface="Arial" panose="020B0604020202020204" pitchFamily="34" charset="0"/>
              <a:buChar char="•"/>
            </a:pPr>
            <a:r>
              <a:rPr lang="en-US" sz="1200" dirty="0">
                <a:solidFill>
                  <a:schemeClr val="tx1"/>
                </a:solidFill>
                <a:latin typeface="+mn-lt"/>
                <a:cs typeface="Times New Roman" panose="02020603050405020304" pitchFamily="18" charset="0"/>
              </a:rPr>
              <a:t>Save relevant PA request and response (e.g., authorization information) information (including clinical documentation) in the provider’s EHR</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cs typeface="Times New Roman" panose="02020603050405020304" pitchFamily="18" charset="0"/>
                <a:sym typeface="Arial"/>
              </a:rPr>
              <a:t>Minimize the collection of documentation to that necessary for the specific service, </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cs typeface="Times New Roman" panose="02020603050405020304" pitchFamily="18" charset="0"/>
                <a:sym typeface="Arial"/>
              </a:rPr>
              <a:t>Avoid duplicate entry of information (e.g., into  payer portals)</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cs typeface="Times New Roman" panose="02020603050405020304" pitchFamily="18" charset="0"/>
                <a:sym typeface="Arial"/>
              </a:rPr>
              <a:t>Automate the collection of documentation to support the need for a service that requires prior authorization</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cs typeface="Times New Roman" panose="02020603050405020304" pitchFamily="18" charset="0"/>
                <a:sym typeface="Arial"/>
              </a:rPr>
              <a:t>Adapts easily to new/changed information requirements</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endParaRPr lang="en-US" dirty="0">
              <a:solidFill>
                <a:schemeClr val="tx1"/>
              </a:solidFill>
              <a:latin typeface="+mn-lt"/>
              <a:cs typeface="Times New Roman" panose="02020603050405020304" pitchFamily="18" charset="0"/>
              <a:sym typeface="Arial"/>
            </a:endParaRPr>
          </a:p>
          <a:p>
            <a:pPr marL="0" marR="0" lvl="0" indent="0" algn="l" defTabSz="914400" rtl="0" eaLnBrk="1" fontAlgn="auto" latinLnBrk="0" hangingPunct="1">
              <a:lnSpc>
                <a:spcPct val="100000"/>
              </a:lnSpc>
              <a:spcBef>
                <a:spcPts val="600"/>
              </a:spcBef>
              <a:spcAft>
                <a:spcPts val="0"/>
              </a:spcAft>
              <a:buClr>
                <a:srgbClr val="2A323A"/>
              </a:buClr>
              <a:buSzTx/>
              <a:tabLst/>
              <a:defRPr/>
            </a:pPr>
            <a:r>
              <a:rPr lang="en-US" sz="1200" dirty="0">
                <a:solidFill>
                  <a:schemeClr val="tx1"/>
                </a:solidFill>
                <a:latin typeface="+mn-lt"/>
                <a:cs typeface="Times New Roman" panose="02020603050405020304" pitchFamily="18" charset="0"/>
                <a:sym typeface="Arial"/>
              </a:rPr>
              <a:t>Next Slide Please</a:t>
            </a:r>
            <a:endParaRPr lang="en-US" sz="1200" dirty="0">
              <a:solidFill>
                <a:schemeClr val="tx1"/>
              </a:solidFill>
              <a:latin typeface="+mn-lt"/>
              <a:cs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732829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87808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450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1813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56ABD-BC43-4650-875E-18DE8C7719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9939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6271AFB-2011-4A1D-A9AD-06DE287C009B}"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94648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1738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1C618-C66C-C8E4-F730-1A2090AB0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EA25A2-282F-5521-EFC5-81F5AC66C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59563-4FB9-6322-E845-4B9A130501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3CF8ED-9F06-C063-801C-3E666772E1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1152286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80E9E-C2BF-5A4B-898C-805F64826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20821-1D53-B5D4-3843-C944E8D6E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9DD14-235F-C271-CA48-46F93DD74FFC}"/>
              </a:ext>
            </a:extLst>
          </p:cNvPr>
          <p:cNvSpPr>
            <a:spLocks noGrp="1"/>
          </p:cNvSpPr>
          <p:nvPr>
            <p:ph type="body" idx="1"/>
          </p:nvPr>
        </p:nvSpPr>
        <p:spPr>
          <a:xfrm>
            <a:off x="701040" y="4473892"/>
            <a:ext cx="5608320" cy="4398978"/>
          </a:xfrm>
        </p:spPr>
        <p:txBody>
          <a:bodyPr/>
          <a:lstStyle/>
          <a:p>
            <a:endParaRPr lang="en-US" dirty="0"/>
          </a:p>
        </p:txBody>
      </p:sp>
      <p:sp>
        <p:nvSpPr>
          <p:cNvPr id="4" name="Slide Number Placeholder 3">
            <a:extLst>
              <a:ext uri="{FF2B5EF4-FFF2-40B4-BE49-F238E27FC236}">
                <a16:creationId xmlns:a16="http://schemas.microsoft.com/office/drawing/2014/main" id="{C399204F-8C0B-7AEF-148D-C75EF87985F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968183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54501-48CF-2EF0-1199-2DDFAF79C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F0F62-9364-311C-706F-0CDFB340E3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851A03-6634-1D06-57B9-04B2A2F585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8CD4DB-2EB4-0451-FEBF-F36735246C4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753298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AA7B7C-BCF4-4226-B195-CE771F438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sp>
        <p:nvSpPr>
          <p:cNvPr id="8" name="Text Placeholder 7">
            <a:extLst>
              <a:ext uri="{FF2B5EF4-FFF2-40B4-BE49-F238E27FC236}">
                <a16:creationId xmlns:a16="http://schemas.microsoft.com/office/drawing/2014/main" id="{C210965C-DF07-4C6E-A6AB-EFDD090441E5}"/>
              </a:ext>
            </a:extLst>
          </p:cNvPr>
          <p:cNvSpPr>
            <a:spLocks noGrp="1"/>
          </p:cNvSpPr>
          <p:nvPr>
            <p:ph type="body" sz="quarter" idx="10" hasCustomPrompt="1"/>
          </p:nvPr>
        </p:nvSpPr>
        <p:spPr>
          <a:xfrm>
            <a:off x="4763294" y="3645567"/>
            <a:ext cx="6335882" cy="535531"/>
          </a:xfrm>
          <a:prstGeom prst="rect">
            <a:avLst/>
          </a:prstGeom>
        </p:spPr>
        <p:txBody>
          <a:bodyPr anchor="b"/>
          <a:lstStyle>
            <a:lvl1pPr marL="0" indent="0" algn="r">
              <a:buNone/>
              <a:defRPr sz="3200" b="0">
                <a:solidFill>
                  <a:schemeClr val="accent3"/>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Presentation Subtitle</a:t>
            </a:r>
          </a:p>
        </p:txBody>
      </p:sp>
      <p:pic>
        <p:nvPicPr>
          <p:cNvPr id="3" name="Picture 2" descr="Text, logo&#10;&#10;Description automatically generated">
            <a:extLst>
              <a:ext uri="{FF2B5EF4-FFF2-40B4-BE49-F238E27FC236}">
                <a16:creationId xmlns:a16="http://schemas.microsoft.com/office/drawing/2014/main" id="{85DBC1B3-9973-A383-A8E1-DEC586C917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4711" y="275461"/>
            <a:ext cx="3136398" cy="801626"/>
          </a:xfrm>
          <a:prstGeom prst="rect">
            <a:avLst/>
          </a:prstGeom>
        </p:spPr>
      </p:pic>
      <p:sp>
        <p:nvSpPr>
          <p:cNvPr id="4" name="Title 9">
            <a:extLst>
              <a:ext uri="{FF2B5EF4-FFF2-40B4-BE49-F238E27FC236}">
                <a16:creationId xmlns:a16="http://schemas.microsoft.com/office/drawing/2014/main" id="{FCB7F558-F3F2-2C71-4251-E98792B852FD}"/>
              </a:ext>
            </a:extLst>
          </p:cNvPr>
          <p:cNvSpPr>
            <a:spLocks noGrp="1"/>
          </p:cNvSpPr>
          <p:nvPr>
            <p:ph type="title" idx="4294967295" hasCustomPrompt="1"/>
          </p:nvPr>
        </p:nvSpPr>
        <p:spPr>
          <a:xfrm>
            <a:off x="4763292" y="2733676"/>
            <a:ext cx="6335883" cy="911892"/>
          </a:xfrm>
          <a:prstGeom prst="rect">
            <a:avLst/>
          </a:prstGeom>
        </p:spPr>
        <p:txBody>
          <a:bodyPr anchor="b"/>
          <a:lstStyle>
            <a:lvl1pPr algn="r">
              <a:defRPr sz="3200" b="1">
                <a:solidFill>
                  <a:schemeClr val="accent1"/>
                </a:solidFill>
              </a:defRPr>
            </a:lvl1pPr>
          </a:lstStyle>
          <a:p>
            <a:r>
              <a:rPr lang="en-CA" dirty="0"/>
              <a:t>PRESENTATION TITLE</a:t>
            </a:r>
          </a:p>
        </p:txBody>
      </p:sp>
      <p:sp>
        <p:nvSpPr>
          <p:cNvPr id="5" name="Google Shape;102;p19">
            <a:extLst>
              <a:ext uri="{FF2B5EF4-FFF2-40B4-BE49-F238E27FC236}">
                <a16:creationId xmlns:a16="http://schemas.microsoft.com/office/drawing/2014/main" id="{BC92C4EF-7C64-DA8F-F95C-01B769FB5E27}"/>
              </a:ext>
            </a:extLst>
          </p:cNvPr>
          <p:cNvSpPr txBox="1"/>
          <p:nvPr userDrawn="1"/>
        </p:nvSpPr>
        <p:spPr>
          <a:xfrm>
            <a:off x="2332645" y="1518170"/>
            <a:ext cx="8795730" cy="511615"/>
          </a:xfrm>
          <a:prstGeom prst="rect">
            <a:avLst/>
          </a:prstGeom>
          <a:noFill/>
          <a:ln>
            <a:noFill/>
          </a:ln>
        </p:spPr>
        <p:txBody>
          <a:bodyPr spcFirstLastPara="1" wrap="square" lIns="0" tIns="0" rIns="0" bIns="0" anchor="t" anchorCtr="0">
            <a:noAutofit/>
          </a:bodyPr>
          <a:lstStyle/>
          <a:p>
            <a:pPr lvl="0" algn="r"/>
            <a:r>
              <a:rPr lang="en-US" sz="2800" b="1" dirty="0">
                <a:solidFill>
                  <a:schemeClr val="bg2"/>
                </a:solidFill>
                <a:latin typeface="+mj-lt"/>
                <a:cs typeface="Arial" panose="020B0604020202020204" pitchFamily="34" charset="0"/>
              </a:rPr>
              <a:t>Strategy to Execution:</a:t>
            </a:r>
          </a:p>
          <a:p>
            <a:pPr lvl="0" algn="r"/>
            <a:r>
              <a:rPr lang="en-US" sz="1800" b="1" dirty="0">
                <a:solidFill>
                  <a:schemeClr val="bg2"/>
                </a:solidFill>
                <a:latin typeface="+mj-lt"/>
                <a:cs typeface="Arial" panose="020B0604020202020204" pitchFamily="34" charset="0"/>
              </a:rPr>
              <a:t>Better Prior Authorization by Integrating Operations, FHIR and CMS-0057</a:t>
            </a:r>
            <a:endParaRPr lang="en-US" sz="1800" b="0" i="0" u="none" strike="noStrike" cap="none" dirty="0">
              <a:solidFill>
                <a:schemeClr val="bg2"/>
              </a:solidFill>
              <a:latin typeface="+mj-lt"/>
              <a:cs typeface="Arial" panose="020B0604020202020204" pitchFamily="34" charset="0"/>
              <a:sym typeface="Arial"/>
            </a:endParaRPr>
          </a:p>
        </p:txBody>
      </p:sp>
      <p:sp>
        <p:nvSpPr>
          <p:cNvPr id="9" name="Rectangle 8">
            <a:extLst>
              <a:ext uri="{FF2B5EF4-FFF2-40B4-BE49-F238E27FC236}">
                <a16:creationId xmlns:a16="http://schemas.microsoft.com/office/drawing/2014/main" id="{58BF7FDD-131B-74EA-B910-B6EDCDE333D7}"/>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Footer Placeholder 11">
            <a:extLst>
              <a:ext uri="{FF2B5EF4-FFF2-40B4-BE49-F238E27FC236}">
                <a16:creationId xmlns:a16="http://schemas.microsoft.com/office/drawing/2014/main" id="{4260114E-7EAB-81A6-5172-8B041FF30BBA}"/>
              </a:ext>
            </a:extLst>
          </p:cNvPr>
          <p:cNvSpPr txBox="1">
            <a:spLocks/>
          </p:cNvSpPr>
          <p:nvPr userDrawn="1"/>
        </p:nvSpPr>
        <p:spPr>
          <a:xfrm>
            <a:off x="5087919" y="6581429"/>
            <a:ext cx="6496050" cy="159035"/>
          </a:xfrm>
          <a:prstGeom prst="rect">
            <a:avLst/>
          </a:prstGeom>
        </p:spPr>
        <p:txBody>
          <a:bodyPr lIns="0" tIns="0" rIns="0" bIns="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r>
              <a:rPr lang="en-US" sz="700" dirty="0">
                <a:solidFill>
                  <a:schemeClr val="bg1">
                    <a:lumMod val="65000"/>
                  </a:schemeClr>
                </a:solidFill>
                <a:latin typeface="Arial" panose="020B0604020202020204" pitchFamily="34" charset="0"/>
                <a:cs typeface="Arial" panose="020B0604020202020204" pitchFamily="34" charset="0"/>
              </a:rPr>
              <a:t>®Health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4070963016"/>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AA7B7C-BCF4-4226-B195-CE771F438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sp>
        <p:nvSpPr>
          <p:cNvPr id="8" name="Text Placeholder 7">
            <a:extLst>
              <a:ext uri="{FF2B5EF4-FFF2-40B4-BE49-F238E27FC236}">
                <a16:creationId xmlns:a16="http://schemas.microsoft.com/office/drawing/2014/main" id="{C210965C-DF07-4C6E-A6AB-EFDD090441E5}"/>
              </a:ext>
            </a:extLst>
          </p:cNvPr>
          <p:cNvSpPr>
            <a:spLocks noGrp="1"/>
          </p:cNvSpPr>
          <p:nvPr>
            <p:ph type="body" sz="quarter" idx="10" hasCustomPrompt="1"/>
          </p:nvPr>
        </p:nvSpPr>
        <p:spPr>
          <a:xfrm>
            <a:off x="4763293" y="2677278"/>
            <a:ext cx="6335882" cy="911892"/>
          </a:xfrm>
          <a:prstGeom prst="rect">
            <a:avLst/>
          </a:prstGeom>
        </p:spPr>
        <p:txBody>
          <a:bodyPr anchor="b"/>
          <a:lstStyle>
            <a:lvl1pPr marL="0" indent="0" algn="r">
              <a:buNone/>
              <a:defRPr sz="3200" b="1">
                <a:solidFill>
                  <a:schemeClr val="accent1"/>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PRESENTATION TITLE</a:t>
            </a:r>
          </a:p>
        </p:txBody>
      </p:sp>
      <p:pic>
        <p:nvPicPr>
          <p:cNvPr id="3" name="Picture 2" descr="Text, logo&#10;&#10;Description automatically generated">
            <a:extLst>
              <a:ext uri="{FF2B5EF4-FFF2-40B4-BE49-F238E27FC236}">
                <a16:creationId xmlns:a16="http://schemas.microsoft.com/office/drawing/2014/main" id="{85DBC1B3-9973-A383-A8E1-DEC586C917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4711" y="275461"/>
            <a:ext cx="3136398" cy="801626"/>
          </a:xfrm>
          <a:prstGeom prst="rect">
            <a:avLst/>
          </a:prstGeom>
        </p:spPr>
      </p:pic>
      <p:sp>
        <p:nvSpPr>
          <p:cNvPr id="5" name="Google Shape;102;p19">
            <a:extLst>
              <a:ext uri="{FF2B5EF4-FFF2-40B4-BE49-F238E27FC236}">
                <a16:creationId xmlns:a16="http://schemas.microsoft.com/office/drawing/2014/main" id="{BC92C4EF-7C64-DA8F-F95C-01B769FB5E27}"/>
              </a:ext>
            </a:extLst>
          </p:cNvPr>
          <p:cNvSpPr txBox="1"/>
          <p:nvPr userDrawn="1"/>
        </p:nvSpPr>
        <p:spPr>
          <a:xfrm>
            <a:off x="2332645" y="1518170"/>
            <a:ext cx="8795730" cy="511615"/>
          </a:xfrm>
          <a:prstGeom prst="rect">
            <a:avLst/>
          </a:prstGeom>
          <a:noFill/>
          <a:ln>
            <a:noFill/>
          </a:ln>
        </p:spPr>
        <p:txBody>
          <a:bodyPr spcFirstLastPara="1" wrap="square" lIns="0" tIns="0" rIns="0" bIns="0" anchor="t" anchorCtr="0">
            <a:noAutofit/>
          </a:bodyPr>
          <a:lstStyle/>
          <a:p>
            <a:pPr lvl="0" algn="r"/>
            <a:r>
              <a:rPr lang="en-US" sz="2800" b="1" dirty="0">
                <a:solidFill>
                  <a:schemeClr val="bg2"/>
                </a:solidFill>
                <a:latin typeface="+mj-lt"/>
                <a:cs typeface="Arial" panose="020B0604020202020204" pitchFamily="34" charset="0"/>
              </a:rPr>
              <a:t>Strategy to Execution:</a:t>
            </a:r>
          </a:p>
          <a:p>
            <a:pPr lvl="0" algn="r"/>
            <a:r>
              <a:rPr lang="en-US" sz="1800" b="1" dirty="0">
                <a:solidFill>
                  <a:schemeClr val="bg2"/>
                </a:solidFill>
                <a:latin typeface="+mj-lt"/>
                <a:cs typeface="Arial" panose="020B0604020202020204" pitchFamily="34" charset="0"/>
              </a:rPr>
              <a:t>Better Prior Authorization by Integrating Operations, FHIR and CMS-0057</a:t>
            </a:r>
            <a:endParaRPr lang="en-US" sz="1800" b="0" i="0" u="none" strike="noStrike" cap="none" dirty="0">
              <a:solidFill>
                <a:schemeClr val="bg2"/>
              </a:solidFill>
              <a:latin typeface="+mj-lt"/>
              <a:cs typeface="Arial" panose="020B0604020202020204" pitchFamily="34" charset="0"/>
              <a:sym typeface="Arial"/>
            </a:endParaRPr>
          </a:p>
        </p:txBody>
      </p:sp>
      <p:sp>
        <p:nvSpPr>
          <p:cNvPr id="9" name="Rectangle 8">
            <a:extLst>
              <a:ext uri="{FF2B5EF4-FFF2-40B4-BE49-F238E27FC236}">
                <a16:creationId xmlns:a16="http://schemas.microsoft.com/office/drawing/2014/main" id="{58BF7FDD-131B-74EA-B910-B6EDCDE333D7}"/>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Footer Placeholder 11">
            <a:extLst>
              <a:ext uri="{FF2B5EF4-FFF2-40B4-BE49-F238E27FC236}">
                <a16:creationId xmlns:a16="http://schemas.microsoft.com/office/drawing/2014/main" id="{4260114E-7EAB-81A6-5172-8B041FF30BBA}"/>
              </a:ext>
            </a:extLst>
          </p:cNvPr>
          <p:cNvSpPr txBox="1">
            <a:spLocks/>
          </p:cNvSpPr>
          <p:nvPr userDrawn="1"/>
        </p:nvSpPr>
        <p:spPr>
          <a:xfrm>
            <a:off x="5087919" y="6581429"/>
            <a:ext cx="6496050" cy="159035"/>
          </a:xfrm>
          <a:prstGeom prst="rect">
            <a:avLst/>
          </a:prstGeom>
        </p:spPr>
        <p:txBody>
          <a:bodyPr lIns="0" tIns="0" rIns="0" bIns="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r>
              <a:rPr lang="en-US" sz="700" dirty="0">
                <a:solidFill>
                  <a:schemeClr val="bg1">
                    <a:lumMod val="65000"/>
                  </a:schemeClr>
                </a:solidFill>
                <a:latin typeface="Arial" panose="020B0604020202020204" pitchFamily="34" charset="0"/>
                <a:cs typeface="Arial" panose="020B0604020202020204" pitchFamily="34" charset="0"/>
              </a:rPr>
              <a:t>®Health Level Seven and HL7 are registered trademarks of Health Level Seven International, registered with the United States Patent and Trademark Office.</a:t>
            </a:r>
          </a:p>
        </p:txBody>
      </p:sp>
      <p:sp>
        <p:nvSpPr>
          <p:cNvPr id="13" name="Text Placeholder 7">
            <a:extLst>
              <a:ext uri="{FF2B5EF4-FFF2-40B4-BE49-F238E27FC236}">
                <a16:creationId xmlns:a16="http://schemas.microsoft.com/office/drawing/2014/main" id="{6F295D07-E05E-A8EC-4E16-09E68757537C}"/>
              </a:ext>
            </a:extLst>
          </p:cNvPr>
          <p:cNvSpPr>
            <a:spLocks noGrp="1"/>
          </p:cNvSpPr>
          <p:nvPr>
            <p:ph type="body" sz="quarter" idx="11" hasCustomPrompt="1"/>
          </p:nvPr>
        </p:nvSpPr>
        <p:spPr>
          <a:xfrm>
            <a:off x="4763293" y="3595969"/>
            <a:ext cx="6335882" cy="535531"/>
          </a:xfrm>
          <a:prstGeom prst="rect">
            <a:avLst/>
          </a:prstGeom>
        </p:spPr>
        <p:txBody>
          <a:bodyPr anchor="t"/>
          <a:lstStyle>
            <a:lvl1pPr marL="0" indent="0" algn="r">
              <a:buNone/>
              <a:defRPr sz="3200" b="0">
                <a:solidFill>
                  <a:schemeClr val="accent3"/>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Presentation Subtitle</a:t>
            </a:r>
          </a:p>
        </p:txBody>
      </p:sp>
    </p:spTree>
    <p:extLst>
      <p:ext uri="{BB962C8B-B14F-4D97-AF65-F5344CB8AC3E}">
        <p14:creationId xmlns:p14="http://schemas.microsoft.com/office/powerpoint/2010/main" val="3567665793"/>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sp>
        <p:nvSpPr>
          <p:cNvPr id="3" name="Text Placeholder 2">
            <a:extLst>
              <a:ext uri="{FF2B5EF4-FFF2-40B4-BE49-F238E27FC236}">
                <a16:creationId xmlns:a16="http://schemas.microsoft.com/office/drawing/2014/main" id="{079C41A2-7EB3-438C-A345-77D58413DFC1}"/>
              </a:ext>
            </a:extLst>
          </p:cNvPr>
          <p:cNvSpPr>
            <a:spLocks noGrp="1"/>
          </p:cNvSpPr>
          <p:nvPr>
            <p:ph type="body" sz="quarter" idx="16" hasCustomPrompt="1"/>
          </p:nvPr>
        </p:nvSpPr>
        <p:spPr>
          <a:xfrm>
            <a:off x="1941529" y="3348989"/>
            <a:ext cx="6324777" cy="535531"/>
          </a:xfrm>
          <a:prstGeom prst="rect">
            <a:avLst/>
          </a:prstGeom>
        </p:spPr>
        <p:txBody>
          <a:bodyPr>
            <a:spAutoFit/>
          </a:bodyPr>
          <a:lstStyle>
            <a:lvl1pPr marL="0" indent="0" algn="l">
              <a:buNone/>
              <a:defRPr sz="3200">
                <a:solidFill>
                  <a:schemeClr val="accent3"/>
                </a:solidFill>
              </a:defRPr>
            </a:lvl1pPr>
          </a:lstStyle>
          <a:p>
            <a:r>
              <a:rPr lang="en-US" dirty="0">
                <a:solidFill>
                  <a:srgbClr val="CB915F"/>
                </a:solidFill>
              </a:rPr>
              <a:t>Section Subtitle</a:t>
            </a:r>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EA00FB23-823C-744E-C8B9-004E6345A097}"/>
              </a:ext>
            </a:extLst>
          </p:cNvPr>
          <p:cNvSpPr>
            <a:spLocks noGrp="1"/>
          </p:cNvSpPr>
          <p:nvPr>
            <p:ph type="title" hasCustomPrompt="1"/>
          </p:nvPr>
        </p:nvSpPr>
        <p:spPr>
          <a:xfrm>
            <a:off x="1941707" y="2733724"/>
            <a:ext cx="6324599" cy="535532"/>
          </a:xfrm>
          <a:prstGeom prst="rect">
            <a:avLst/>
          </a:prstGeom>
        </p:spPr>
        <p:txBody>
          <a:bodyPr/>
          <a:lstStyle>
            <a:lvl1pPr>
              <a:defRPr sz="3200" b="1">
                <a:solidFill>
                  <a:srgbClr val="51657F"/>
                </a:solidFill>
                <a:latin typeface="+mn-lt"/>
              </a:defRPr>
            </a:lvl1pPr>
          </a:lstStyle>
          <a:p>
            <a:r>
              <a:rPr lang="en-US" dirty="0"/>
              <a:t>SECTION TITLE</a:t>
            </a:r>
            <a:endParaRPr lang="en-CA" dirty="0"/>
          </a:p>
        </p:txBody>
      </p:sp>
    </p:spTree>
    <p:extLst>
      <p:ext uri="{BB962C8B-B14F-4D97-AF65-F5344CB8AC3E}">
        <p14:creationId xmlns:p14="http://schemas.microsoft.com/office/powerpoint/2010/main" val="2961389720"/>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784908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hasCustomPrompt="1"/>
          </p:nvPr>
        </p:nvSpPr>
        <p:spPr>
          <a:xfrm>
            <a:off x="3951214" y="197346"/>
            <a:ext cx="7654644" cy="775778"/>
          </a:xfrm>
          <a:prstGeom prst="rect">
            <a:avLst/>
          </a:prstGeom>
        </p:spPr>
        <p:txBody>
          <a:bodyPr/>
          <a:lstStyle>
            <a:lvl1pPr algn="r">
              <a:defRPr sz="4000"/>
            </a:lvl1pPr>
          </a:lstStyle>
          <a:p>
            <a:r>
              <a:rPr lang="en-US" dirty="0"/>
              <a:t>Slide Title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11401424" y="6489700"/>
            <a:ext cx="581025" cy="365125"/>
          </a:xfrm>
        </p:spPr>
        <p:txBody>
          <a:bodyPr lIns="0" tIns="0" rIns="0" bIns="0"/>
          <a:lstStyle>
            <a:lvl1pPr algn="r">
              <a:defRPr>
                <a:solidFill>
                  <a:schemeClr val="tx1">
                    <a:tint val="75000"/>
                  </a:schemeClr>
                </a:solidFill>
              </a:defRPr>
            </a:lvl1pPr>
          </a:lstStyle>
          <a:p>
            <a:fld id="{B6F15528-21DE-4FAA-801E-634DDDAF4B2B}" type="slidenum">
              <a:t>‹#›</a:t>
            </a:fld>
            <a:endParaRPr dirty="0"/>
          </a:p>
        </p:txBody>
      </p:sp>
      <p:sp>
        <p:nvSpPr>
          <p:cNvPr id="7" name="Rectangle 6">
            <a:extLst>
              <a:ext uri="{FF2B5EF4-FFF2-40B4-BE49-F238E27FC236}">
                <a16:creationId xmlns:a16="http://schemas.microsoft.com/office/drawing/2014/main" id="{1ADEB901-1488-2139-CEA4-36184AA8226B}"/>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 Placeholder 3">
            <a:extLst>
              <a:ext uri="{FF2B5EF4-FFF2-40B4-BE49-F238E27FC236}">
                <a16:creationId xmlns:a16="http://schemas.microsoft.com/office/drawing/2014/main" id="{A0C86904-2559-0628-8373-A6E915EA57C8}"/>
              </a:ext>
            </a:extLst>
          </p:cNvPr>
          <p:cNvSpPr txBox="1">
            <a:spLocks/>
          </p:cNvSpPr>
          <p:nvPr userDrawn="1"/>
        </p:nvSpPr>
        <p:spPr>
          <a:xfrm>
            <a:off x="4370276" y="6585627"/>
            <a:ext cx="6816520"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t>
            </a:r>
            <a:r>
              <a:rPr lang="en-US" sz="600" dirty="0">
                <a:solidFill>
                  <a:schemeClr val="bg1">
                    <a:lumMod val="65000"/>
                  </a:schemeClr>
                </a:solidFill>
              </a:rPr>
              <a:t>April 2025</a:t>
            </a:r>
            <a:r>
              <a:rPr lang="en-US" sz="800" dirty="0">
                <a:solidFill>
                  <a:schemeClr val="bg1">
                    <a:lumMod val="65000"/>
                  </a:schemeClr>
                </a:solidFill>
              </a:rPr>
              <a:t>  </a:t>
            </a:r>
            <a:r>
              <a:rPr lang="en-CA" dirty="0"/>
              <a:t>© 2025 HL7® International</a:t>
            </a:r>
            <a:endParaRPr lang="en-US" dirty="0"/>
          </a:p>
        </p:txBody>
      </p:sp>
    </p:spTree>
    <p:extLst>
      <p:ext uri="{BB962C8B-B14F-4D97-AF65-F5344CB8AC3E}">
        <p14:creationId xmlns:p14="http://schemas.microsoft.com/office/powerpoint/2010/main" val="44389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dirty="0"/>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24BCC1CF-727A-9D7C-16E1-5C30259441C3}"/>
              </a:ext>
            </a:extLst>
          </p:cNvPr>
          <p:cNvSpPr>
            <a:spLocks noGrp="1"/>
          </p:cNvSpPr>
          <p:nvPr>
            <p:ph type="title" hasCustomPrompt="1"/>
          </p:nvPr>
        </p:nvSpPr>
        <p:spPr>
          <a:xfrm>
            <a:off x="3951214" y="365126"/>
            <a:ext cx="7654644" cy="775778"/>
          </a:xfrm>
          <a:prstGeom prst="rect">
            <a:avLst/>
          </a:prstGeom>
        </p:spPr>
        <p:txBody>
          <a:bodyPr/>
          <a:lstStyle>
            <a:lvl1pPr algn="r">
              <a:defRPr sz="4000"/>
            </a:lvl1pPr>
          </a:lstStyle>
          <a:p>
            <a:r>
              <a:rPr lang="en-US" dirty="0"/>
              <a:t>Slide Title</a:t>
            </a:r>
            <a:endParaRPr lang="en-CA" dirty="0"/>
          </a:p>
        </p:txBody>
      </p:sp>
    </p:spTree>
    <p:extLst>
      <p:ext uri="{BB962C8B-B14F-4D97-AF65-F5344CB8AC3E}">
        <p14:creationId xmlns:p14="http://schemas.microsoft.com/office/powerpoint/2010/main" val="877972091"/>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dirty="0"/>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hasCustomPrompt="1"/>
          </p:nvPr>
        </p:nvSpPr>
        <p:spPr>
          <a:xfrm>
            <a:off x="1104900" y="1890031"/>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a:extLst>
              <a:ext uri="{FF2B5EF4-FFF2-40B4-BE49-F238E27FC236}">
                <a16:creationId xmlns:a16="http://schemas.microsoft.com/office/drawing/2014/main" id="{14C08CF0-4515-4A31-9BA6-4B5F111047F6}"/>
              </a:ext>
            </a:extLst>
          </p:cNvPr>
          <p:cNvSpPr>
            <a:spLocks noGrp="1"/>
          </p:cNvSpPr>
          <p:nvPr>
            <p:ph type="body" sz="quarter" idx="15" hasCustomPrompt="1"/>
          </p:nvPr>
        </p:nvSpPr>
        <p:spPr>
          <a:xfrm>
            <a:off x="6457950" y="1890030"/>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4DEF1C7-E37F-C422-6CD6-BA12D75E48B6}"/>
              </a:ext>
            </a:extLst>
          </p:cNvPr>
          <p:cNvSpPr>
            <a:spLocks noGrp="1"/>
          </p:cNvSpPr>
          <p:nvPr>
            <p:ph type="title" hasCustomPrompt="1"/>
          </p:nvPr>
        </p:nvSpPr>
        <p:spPr>
          <a:xfrm>
            <a:off x="3951214" y="365126"/>
            <a:ext cx="7654644" cy="775778"/>
          </a:xfrm>
          <a:prstGeom prst="rect">
            <a:avLst/>
          </a:prstGeom>
        </p:spPr>
        <p:txBody>
          <a:bodyPr/>
          <a:lstStyle>
            <a:lvl1pPr algn="r">
              <a:defRPr sz="4000"/>
            </a:lvl1pPr>
          </a:lstStyle>
          <a:p>
            <a:r>
              <a:rPr lang="en-US" dirty="0"/>
              <a:t>Slide Title</a:t>
            </a:r>
            <a:endParaRPr lang="en-CA" dirty="0"/>
          </a:p>
        </p:txBody>
      </p:sp>
    </p:spTree>
    <p:extLst>
      <p:ext uri="{BB962C8B-B14F-4D97-AF65-F5344CB8AC3E}">
        <p14:creationId xmlns:p14="http://schemas.microsoft.com/office/powerpoint/2010/main" val="2426941186"/>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7320">
          <p15:clr>
            <a:srgbClr val="FBAE40"/>
          </p15:clr>
        </p15:guide>
        <p15:guide id="3" orient="horz" pos="1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uble 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17" name="Text Placeholder 15">
            <a:extLst>
              <a:ext uri="{FF2B5EF4-FFF2-40B4-BE49-F238E27FC236}">
                <a16:creationId xmlns:a16="http://schemas.microsoft.com/office/drawing/2014/main" id="{EC59813A-0323-4CF7-BDB8-3CABDC2732F0}"/>
              </a:ext>
            </a:extLst>
          </p:cNvPr>
          <p:cNvSpPr>
            <a:spLocks noGrp="1"/>
          </p:cNvSpPr>
          <p:nvPr>
            <p:ph type="body" sz="quarter" idx="15" hasCustomPrompt="1"/>
          </p:nvPr>
        </p:nvSpPr>
        <p:spPr>
          <a:xfrm>
            <a:off x="8037648"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hasCustomPrompt="1"/>
          </p:nvPr>
        </p:nvSpPr>
        <p:spPr>
          <a:xfrm>
            <a:off x="3951214" y="197346"/>
            <a:ext cx="7654644" cy="775778"/>
          </a:xfrm>
          <a:prstGeom prst="rect">
            <a:avLst/>
          </a:prstGeom>
        </p:spPr>
        <p:txBody>
          <a:bodyPr/>
          <a:lstStyle>
            <a:lvl1pPr algn="r">
              <a:defRPr sz="4000"/>
            </a:lvl1pPr>
          </a:lstStyle>
          <a:p>
            <a:r>
              <a:rPr lang="en-US" dirty="0"/>
              <a:t>Slide Title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11001374" y="6489700"/>
            <a:ext cx="981075" cy="365125"/>
          </a:xfrm>
        </p:spPr>
        <p:txBody>
          <a:bodyPr lIns="0" tIns="0" rIns="0" bIns="0"/>
          <a:lstStyle>
            <a:lvl1pPr algn="r">
              <a:defRPr>
                <a:solidFill>
                  <a:schemeClr val="tx1">
                    <a:tint val="75000"/>
                  </a:schemeClr>
                </a:solidFill>
              </a:defRPr>
            </a:lvl1pPr>
          </a:lstStyle>
          <a:p>
            <a:fld id="{B6F15528-21DE-4FAA-801E-634DDDAF4B2B}" type="slidenum">
              <a:t>‹#›</a:t>
            </a:fld>
            <a:endParaRPr dirty="0"/>
          </a:p>
        </p:txBody>
      </p:sp>
      <p:sp>
        <p:nvSpPr>
          <p:cNvPr id="4" name="Rectangle 3">
            <a:extLst>
              <a:ext uri="{FF2B5EF4-FFF2-40B4-BE49-F238E27FC236}">
                <a16:creationId xmlns:a16="http://schemas.microsoft.com/office/drawing/2014/main" id="{2B8FE8E2-8837-C885-5A15-05673E5B1106}"/>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 Placeholder 3">
            <a:extLst>
              <a:ext uri="{FF2B5EF4-FFF2-40B4-BE49-F238E27FC236}">
                <a16:creationId xmlns:a16="http://schemas.microsoft.com/office/drawing/2014/main" id="{1E1F95DE-ECDC-BB81-81D9-9B53C45DBECD}"/>
              </a:ext>
            </a:extLst>
          </p:cNvPr>
          <p:cNvSpPr txBox="1">
            <a:spLocks/>
          </p:cNvSpPr>
          <p:nvPr userDrawn="1"/>
        </p:nvSpPr>
        <p:spPr>
          <a:xfrm>
            <a:off x="4370276" y="6585627"/>
            <a:ext cx="6816520"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t>
            </a:r>
            <a:r>
              <a:rPr lang="en-US" sz="600" dirty="0">
                <a:solidFill>
                  <a:schemeClr val="bg1">
                    <a:lumMod val="65000"/>
                  </a:schemeClr>
                </a:solidFill>
              </a:rPr>
              <a:t>April 2025</a:t>
            </a:r>
            <a:r>
              <a:rPr lang="en-US" sz="800" dirty="0">
                <a:solidFill>
                  <a:schemeClr val="bg1">
                    <a:lumMod val="65000"/>
                  </a:schemeClr>
                </a:solidFill>
              </a:rPr>
              <a:t>  </a:t>
            </a:r>
            <a:r>
              <a:rPr lang="en-CA" dirty="0"/>
              <a:t>© 2025 HL7® International</a:t>
            </a:r>
            <a:endParaRPr lang="en-US" dirty="0"/>
          </a:p>
        </p:txBody>
      </p:sp>
    </p:spTree>
    <p:extLst>
      <p:ext uri="{BB962C8B-B14F-4D97-AF65-F5344CB8AC3E}">
        <p14:creationId xmlns:p14="http://schemas.microsoft.com/office/powerpoint/2010/main" val="374674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sp>
        <p:nvSpPr>
          <p:cNvPr id="3" name="Text Placeholder 2">
            <a:extLst>
              <a:ext uri="{FF2B5EF4-FFF2-40B4-BE49-F238E27FC236}">
                <a16:creationId xmlns:a16="http://schemas.microsoft.com/office/drawing/2014/main" id="{079C41A2-7EB3-438C-A345-77D58413DFC1}"/>
              </a:ext>
            </a:extLst>
          </p:cNvPr>
          <p:cNvSpPr>
            <a:spLocks noGrp="1"/>
          </p:cNvSpPr>
          <p:nvPr>
            <p:ph type="body" sz="quarter" idx="16" hasCustomPrompt="1"/>
          </p:nvPr>
        </p:nvSpPr>
        <p:spPr>
          <a:xfrm>
            <a:off x="1941529" y="3348989"/>
            <a:ext cx="6324777" cy="535531"/>
          </a:xfrm>
          <a:prstGeom prst="rect">
            <a:avLst/>
          </a:prstGeom>
        </p:spPr>
        <p:txBody>
          <a:bodyPr>
            <a:spAutoFit/>
          </a:bodyPr>
          <a:lstStyle>
            <a:lvl1pPr marL="0" indent="0" algn="l">
              <a:buNone/>
              <a:defRPr sz="3200">
                <a:solidFill>
                  <a:schemeClr val="accent3"/>
                </a:solidFill>
              </a:defRPr>
            </a:lvl1pPr>
          </a:lstStyle>
          <a:p>
            <a:r>
              <a:rPr lang="en-US" dirty="0">
                <a:solidFill>
                  <a:srgbClr val="CB915F"/>
                </a:solidFill>
              </a:rPr>
              <a:t>Section Subtitle</a:t>
            </a:r>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EA00FB23-823C-744E-C8B9-004E6345A097}"/>
              </a:ext>
            </a:extLst>
          </p:cNvPr>
          <p:cNvSpPr>
            <a:spLocks noGrp="1"/>
          </p:cNvSpPr>
          <p:nvPr>
            <p:ph type="title" hasCustomPrompt="1"/>
          </p:nvPr>
        </p:nvSpPr>
        <p:spPr>
          <a:xfrm>
            <a:off x="1941707" y="2733724"/>
            <a:ext cx="6324599" cy="535532"/>
          </a:xfrm>
          <a:prstGeom prst="rect">
            <a:avLst/>
          </a:prstGeom>
        </p:spPr>
        <p:txBody>
          <a:bodyPr/>
          <a:lstStyle>
            <a:lvl1pPr>
              <a:defRPr sz="3200" b="1">
                <a:solidFill>
                  <a:srgbClr val="51657F"/>
                </a:solidFill>
                <a:latin typeface="+mn-lt"/>
              </a:defRPr>
            </a:lvl1pPr>
          </a:lstStyle>
          <a:p>
            <a:r>
              <a:rPr lang="en-US" dirty="0"/>
              <a:t>SECTION TITLE</a:t>
            </a:r>
            <a:endParaRPr lang="en-CA" dirty="0"/>
          </a:p>
        </p:txBody>
      </p:sp>
    </p:spTree>
    <p:extLst>
      <p:ext uri="{BB962C8B-B14F-4D97-AF65-F5344CB8AC3E}">
        <p14:creationId xmlns:p14="http://schemas.microsoft.com/office/powerpoint/2010/main" val="360948351"/>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784908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hasCustomPrompt="1"/>
          </p:nvPr>
        </p:nvSpPr>
        <p:spPr>
          <a:xfrm>
            <a:off x="3951214" y="197346"/>
            <a:ext cx="7654644" cy="775778"/>
          </a:xfrm>
          <a:prstGeom prst="rect">
            <a:avLst/>
          </a:prstGeom>
        </p:spPr>
        <p:txBody>
          <a:bodyPr/>
          <a:lstStyle>
            <a:lvl1pPr algn="r">
              <a:defRPr sz="4000"/>
            </a:lvl1pPr>
          </a:lstStyle>
          <a:p>
            <a:r>
              <a:rPr lang="en-US" dirty="0"/>
              <a:t>Slide Title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11401424" y="6489700"/>
            <a:ext cx="581025" cy="365125"/>
          </a:xfrm>
        </p:spPr>
        <p:txBody>
          <a:bodyPr lIns="0" tIns="0" rIns="0" bIns="0"/>
          <a:lstStyle>
            <a:lvl1pPr algn="r">
              <a:defRPr>
                <a:solidFill>
                  <a:schemeClr val="tx1">
                    <a:tint val="75000"/>
                  </a:schemeClr>
                </a:solidFill>
              </a:defRPr>
            </a:lvl1pPr>
          </a:lstStyle>
          <a:p>
            <a:fld id="{B6F15528-21DE-4FAA-801E-634DDDAF4B2B}" type="slidenum">
              <a:t>‹#›</a:t>
            </a:fld>
            <a:endParaRPr dirty="0"/>
          </a:p>
        </p:txBody>
      </p:sp>
      <p:sp>
        <p:nvSpPr>
          <p:cNvPr id="7" name="Rectangle 6">
            <a:extLst>
              <a:ext uri="{FF2B5EF4-FFF2-40B4-BE49-F238E27FC236}">
                <a16:creationId xmlns:a16="http://schemas.microsoft.com/office/drawing/2014/main" id="{1ADEB901-1488-2139-CEA4-36184AA8226B}"/>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 Placeholder 3">
            <a:extLst>
              <a:ext uri="{FF2B5EF4-FFF2-40B4-BE49-F238E27FC236}">
                <a16:creationId xmlns:a16="http://schemas.microsoft.com/office/drawing/2014/main" id="{A0C86904-2559-0628-8373-A6E915EA57C8}"/>
              </a:ext>
            </a:extLst>
          </p:cNvPr>
          <p:cNvSpPr txBox="1">
            <a:spLocks/>
          </p:cNvSpPr>
          <p:nvPr userDrawn="1"/>
        </p:nvSpPr>
        <p:spPr>
          <a:xfrm>
            <a:off x="4370276" y="6585627"/>
            <a:ext cx="6816520"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t>
            </a:r>
            <a:r>
              <a:rPr lang="en-US" sz="600" dirty="0">
                <a:solidFill>
                  <a:schemeClr val="bg1">
                    <a:lumMod val="65000"/>
                  </a:schemeClr>
                </a:solidFill>
              </a:rPr>
              <a:t>April 2025</a:t>
            </a:r>
            <a:r>
              <a:rPr lang="en-US" sz="800" dirty="0">
                <a:solidFill>
                  <a:schemeClr val="bg1">
                    <a:lumMod val="65000"/>
                  </a:schemeClr>
                </a:solidFill>
              </a:rPr>
              <a:t>  </a:t>
            </a:r>
            <a:r>
              <a:rPr lang="en-CA" dirty="0"/>
              <a:t>© 2025 HL7® International</a:t>
            </a:r>
            <a:endParaRPr lang="en-US" dirty="0"/>
          </a:p>
        </p:txBody>
      </p:sp>
    </p:spTree>
    <p:extLst>
      <p:ext uri="{BB962C8B-B14F-4D97-AF65-F5344CB8AC3E}">
        <p14:creationId xmlns:p14="http://schemas.microsoft.com/office/powerpoint/2010/main" val="1044344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dirty="0"/>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24BCC1CF-727A-9D7C-16E1-5C30259441C3}"/>
              </a:ext>
            </a:extLst>
          </p:cNvPr>
          <p:cNvSpPr>
            <a:spLocks noGrp="1"/>
          </p:cNvSpPr>
          <p:nvPr>
            <p:ph type="title" hasCustomPrompt="1"/>
          </p:nvPr>
        </p:nvSpPr>
        <p:spPr>
          <a:xfrm>
            <a:off x="3951214" y="365126"/>
            <a:ext cx="7654644" cy="775778"/>
          </a:xfrm>
          <a:prstGeom prst="rect">
            <a:avLst/>
          </a:prstGeom>
        </p:spPr>
        <p:txBody>
          <a:bodyPr/>
          <a:lstStyle>
            <a:lvl1pPr algn="r">
              <a:defRPr sz="4000"/>
            </a:lvl1pPr>
          </a:lstStyle>
          <a:p>
            <a:r>
              <a:rPr lang="en-US" dirty="0"/>
              <a:t>Slide Title</a:t>
            </a:r>
            <a:endParaRPr lang="en-CA" dirty="0"/>
          </a:p>
        </p:txBody>
      </p:sp>
    </p:spTree>
    <p:extLst>
      <p:ext uri="{BB962C8B-B14F-4D97-AF65-F5344CB8AC3E}">
        <p14:creationId xmlns:p14="http://schemas.microsoft.com/office/powerpoint/2010/main" val="1117300327"/>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dirty="0"/>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hasCustomPrompt="1"/>
          </p:nvPr>
        </p:nvSpPr>
        <p:spPr>
          <a:xfrm>
            <a:off x="1104900" y="1890031"/>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a:extLst>
              <a:ext uri="{FF2B5EF4-FFF2-40B4-BE49-F238E27FC236}">
                <a16:creationId xmlns:a16="http://schemas.microsoft.com/office/drawing/2014/main" id="{14C08CF0-4515-4A31-9BA6-4B5F111047F6}"/>
              </a:ext>
            </a:extLst>
          </p:cNvPr>
          <p:cNvSpPr>
            <a:spLocks noGrp="1"/>
          </p:cNvSpPr>
          <p:nvPr>
            <p:ph type="body" sz="quarter" idx="15" hasCustomPrompt="1"/>
          </p:nvPr>
        </p:nvSpPr>
        <p:spPr>
          <a:xfrm>
            <a:off x="6457950" y="1890030"/>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4DEF1C7-E37F-C422-6CD6-BA12D75E48B6}"/>
              </a:ext>
            </a:extLst>
          </p:cNvPr>
          <p:cNvSpPr>
            <a:spLocks noGrp="1"/>
          </p:cNvSpPr>
          <p:nvPr>
            <p:ph type="title" hasCustomPrompt="1"/>
          </p:nvPr>
        </p:nvSpPr>
        <p:spPr>
          <a:xfrm>
            <a:off x="3951214" y="365126"/>
            <a:ext cx="7654644" cy="775778"/>
          </a:xfrm>
          <a:prstGeom prst="rect">
            <a:avLst/>
          </a:prstGeom>
        </p:spPr>
        <p:txBody>
          <a:bodyPr/>
          <a:lstStyle>
            <a:lvl1pPr algn="r">
              <a:defRPr sz="4000"/>
            </a:lvl1pPr>
          </a:lstStyle>
          <a:p>
            <a:r>
              <a:rPr lang="en-US" dirty="0"/>
              <a:t>Slide Title</a:t>
            </a:r>
            <a:endParaRPr lang="en-CA" dirty="0"/>
          </a:p>
        </p:txBody>
      </p:sp>
    </p:spTree>
    <p:extLst>
      <p:ext uri="{BB962C8B-B14F-4D97-AF65-F5344CB8AC3E}">
        <p14:creationId xmlns:p14="http://schemas.microsoft.com/office/powerpoint/2010/main" val="175988972"/>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7320" userDrawn="1">
          <p15:clr>
            <a:srgbClr val="FBAE40"/>
          </p15:clr>
        </p15:guide>
        <p15:guide id="3" orient="horz" pos="1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17" name="Text Placeholder 15">
            <a:extLst>
              <a:ext uri="{FF2B5EF4-FFF2-40B4-BE49-F238E27FC236}">
                <a16:creationId xmlns:a16="http://schemas.microsoft.com/office/drawing/2014/main" id="{EC59813A-0323-4CF7-BDB8-3CABDC2732F0}"/>
              </a:ext>
            </a:extLst>
          </p:cNvPr>
          <p:cNvSpPr>
            <a:spLocks noGrp="1"/>
          </p:cNvSpPr>
          <p:nvPr>
            <p:ph type="body" sz="quarter" idx="15" hasCustomPrompt="1"/>
          </p:nvPr>
        </p:nvSpPr>
        <p:spPr>
          <a:xfrm>
            <a:off x="8037648"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hasCustomPrompt="1"/>
          </p:nvPr>
        </p:nvSpPr>
        <p:spPr>
          <a:xfrm>
            <a:off x="3951214" y="197346"/>
            <a:ext cx="7654644" cy="775778"/>
          </a:xfrm>
          <a:prstGeom prst="rect">
            <a:avLst/>
          </a:prstGeom>
        </p:spPr>
        <p:txBody>
          <a:bodyPr/>
          <a:lstStyle>
            <a:lvl1pPr algn="r">
              <a:defRPr sz="4000"/>
            </a:lvl1pPr>
          </a:lstStyle>
          <a:p>
            <a:r>
              <a:rPr lang="en-US" dirty="0"/>
              <a:t>Slide Title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11001374" y="6489700"/>
            <a:ext cx="981075" cy="365125"/>
          </a:xfrm>
        </p:spPr>
        <p:txBody>
          <a:bodyPr lIns="0" tIns="0" rIns="0" bIns="0"/>
          <a:lstStyle>
            <a:lvl1pPr algn="r">
              <a:defRPr>
                <a:solidFill>
                  <a:schemeClr val="tx1">
                    <a:tint val="75000"/>
                  </a:schemeClr>
                </a:solidFill>
              </a:defRPr>
            </a:lvl1pPr>
          </a:lstStyle>
          <a:p>
            <a:fld id="{B6F15528-21DE-4FAA-801E-634DDDAF4B2B}" type="slidenum">
              <a:t>‹#›</a:t>
            </a:fld>
            <a:endParaRPr dirty="0"/>
          </a:p>
        </p:txBody>
      </p:sp>
      <p:sp>
        <p:nvSpPr>
          <p:cNvPr id="4" name="Rectangle 3">
            <a:extLst>
              <a:ext uri="{FF2B5EF4-FFF2-40B4-BE49-F238E27FC236}">
                <a16:creationId xmlns:a16="http://schemas.microsoft.com/office/drawing/2014/main" id="{2B8FE8E2-8837-C885-5A15-05673E5B1106}"/>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 Placeholder 3">
            <a:extLst>
              <a:ext uri="{FF2B5EF4-FFF2-40B4-BE49-F238E27FC236}">
                <a16:creationId xmlns:a16="http://schemas.microsoft.com/office/drawing/2014/main" id="{1E1F95DE-ECDC-BB81-81D9-9B53C45DBECD}"/>
              </a:ext>
            </a:extLst>
          </p:cNvPr>
          <p:cNvSpPr txBox="1">
            <a:spLocks/>
          </p:cNvSpPr>
          <p:nvPr userDrawn="1"/>
        </p:nvSpPr>
        <p:spPr>
          <a:xfrm>
            <a:off x="4370276" y="6585627"/>
            <a:ext cx="6816520"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April 2025  </a:t>
            </a:r>
            <a:r>
              <a:rPr lang="en-CA" sz="800" dirty="0"/>
              <a:t>© 2025 </a:t>
            </a:r>
            <a:r>
              <a:rPr lang="en-CA" dirty="0"/>
              <a:t>HL7® International</a:t>
            </a:r>
            <a:endParaRPr lang="en-US" dirty="0"/>
          </a:p>
        </p:txBody>
      </p:sp>
    </p:spTree>
    <p:extLst>
      <p:ext uri="{BB962C8B-B14F-4D97-AF65-F5344CB8AC3E}">
        <p14:creationId xmlns:p14="http://schemas.microsoft.com/office/powerpoint/2010/main" val="1167381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ody Slide Double Line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379CF3-C69B-4AEC-A317-A3BA48DABA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67726"/>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42720"/>
            <a:ext cx="3649526" cy="4784725"/>
          </a:xfrm>
          <a:prstGeom prst="rect">
            <a:avLst/>
          </a:prstGeom>
        </p:spPr>
        <p:txBody>
          <a:bodyPr/>
          <a:lstStyle>
            <a:lvl1pPr>
              <a:defRPr sz="2000">
                <a:solidFill>
                  <a:srgbClr val="472005"/>
                </a:solidFill>
              </a:defRPr>
            </a:lvl1pPr>
            <a:lvl2pPr>
              <a:defRPr sz="1800">
                <a:solidFill>
                  <a:srgbClr val="472005"/>
                </a:solidFill>
              </a:defRPr>
            </a:lvl2pPr>
            <a:lvl3pPr>
              <a:defRPr sz="1600">
                <a:solidFill>
                  <a:srgbClr val="472005"/>
                </a:solidFill>
              </a:defRPr>
            </a:lvl3pPr>
            <a:lvl4pPr>
              <a:defRPr sz="1400">
                <a:solidFill>
                  <a:srgbClr val="472005"/>
                </a:solidFill>
              </a:defRPr>
            </a:lvl4pPr>
            <a:lvl5pPr>
              <a:defRPr sz="1400">
                <a:solidFill>
                  <a:srgbClr val="472005"/>
                </a:solidFill>
              </a:defRPr>
            </a:lvl5pPr>
          </a:lstStyle>
          <a:p>
            <a:pPr lvl="0"/>
            <a:r>
              <a:rPr lang="en-US" dirty="0"/>
              <a:t>Level 1 Bullet</a:t>
            </a:r>
          </a:p>
          <a:p>
            <a:pPr lvl="1"/>
            <a:r>
              <a:rPr lang="en-US" dirty="0"/>
              <a:t>Level 2 Bullet</a:t>
            </a:r>
          </a:p>
          <a:p>
            <a:pPr lvl="2"/>
            <a:r>
              <a:rPr lang="en-US" dirty="0"/>
              <a:t>Level 3 Bullet</a:t>
            </a:r>
          </a:p>
          <a:p>
            <a:pPr lvl="3"/>
            <a:r>
              <a:rPr lang="en-US" dirty="0"/>
              <a:t>Level 4 Bullet</a:t>
            </a:r>
          </a:p>
          <a:p>
            <a:pPr lvl="4"/>
            <a:r>
              <a:rPr lang="en-US" dirty="0"/>
              <a:t>Level 5 Bullet</a:t>
            </a:r>
          </a:p>
        </p:txBody>
      </p:sp>
      <p:sp>
        <p:nvSpPr>
          <p:cNvPr id="17" name="Text Placeholder 15">
            <a:extLst>
              <a:ext uri="{FF2B5EF4-FFF2-40B4-BE49-F238E27FC236}">
                <a16:creationId xmlns:a16="http://schemas.microsoft.com/office/drawing/2014/main" id="{EC59813A-0323-4CF7-BDB8-3CABDC2732F0}"/>
              </a:ext>
            </a:extLst>
          </p:cNvPr>
          <p:cNvSpPr>
            <a:spLocks noGrp="1"/>
          </p:cNvSpPr>
          <p:nvPr>
            <p:ph type="body" sz="quarter" idx="15" hasCustomPrompt="1"/>
          </p:nvPr>
        </p:nvSpPr>
        <p:spPr>
          <a:xfrm>
            <a:off x="8037648" y="1442720"/>
            <a:ext cx="3649526" cy="4784725"/>
          </a:xfrm>
          <a:prstGeom prst="rect">
            <a:avLst/>
          </a:prstGeom>
        </p:spPr>
        <p:txBody>
          <a:bodyPr/>
          <a:lstStyle>
            <a:lvl1pPr>
              <a:defRPr sz="2000">
                <a:solidFill>
                  <a:srgbClr val="472005"/>
                </a:solidFill>
              </a:defRPr>
            </a:lvl1pPr>
            <a:lvl2pPr>
              <a:defRPr sz="1800">
                <a:solidFill>
                  <a:srgbClr val="472005"/>
                </a:solidFill>
              </a:defRPr>
            </a:lvl2pPr>
            <a:lvl3pPr>
              <a:defRPr sz="1600">
                <a:solidFill>
                  <a:srgbClr val="472005"/>
                </a:solidFill>
              </a:defRPr>
            </a:lvl3pPr>
            <a:lvl4pPr>
              <a:defRPr sz="1400">
                <a:solidFill>
                  <a:srgbClr val="472005"/>
                </a:solidFill>
              </a:defRPr>
            </a:lvl4pPr>
            <a:lvl5pPr>
              <a:defRPr sz="1400">
                <a:solidFill>
                  <a:srgbClr val="472005"/>
                </a:solidFill>
              </a:defRPr>
            </a:lvl5pPr>
          </a:lstStyle>
          <a:p>
            <a:pPr lvl="0"/>
            <a:r>
              <a:rPr lang="en-US" dirty="0"/>
              <a:t>Level 1 Bullet</a:t>
            </a:r>
          </a:p>
          <a:p>
            <a:pPr lvl="1"/>
            <a:r>
              <a:rPr lang="en-US" dirty="0"/>
              <a:t>Level 2 Bullet</a:t>
            </a:r>
          </a:p>
          <a:p>
            <a:pPr lvl="2"/>
            <a:r>
              <a:rPr lang="en-US" dirty="0"/>
              <a:t>Level 3 Bullet</a:t>
            </a:r>
          </a:p>
          <a:p>
            <a:pPr lvl="3"/>
            <a:r>
              <a:rPr lang="en-US" dirty="0"/>
              <a:t>Level 4 Bullet</a:t>
            </a:r>
          </a:p>
          <a:p>
            <a:pPr lvl="4"/>
            <a:r>
              <a:rPr lang="en-US" dirty="0"/>
              <a:t>Level 5 Bullet</a:t>
            </a:r>
          </a:p>
        </p:txBody>
      </p:sp>
      <p:sp>
        <p:nvSpPr>
          <p:cNvPr id="12" name="Text Placeholder 11">
            <a:extLst>
              <a:ext uri="{FF2B5EF4-FFF2-40B4-BE49-F238E27FC236}">
                <a16:creationId xmlns:a16="http://schemas.microsoft.com/office/drawing/2014/main" id="{7D754C6E-A7F2-43DD-90F3-E32F3A10F4F1}"/>
              </a:ext>
            </a:extLst>
          </p:cNvPr>
          <p:cNvSpPr>
            <a:spLocks noGrp="1"/>
          </p:cNvSpPr>
          <p:nvPr>
            <p:ph type="body" sz="quarter" idx="13" hasCustomPrompt="1"/>
          </p:nvPr>
        </p:nvSpPr>
        <p:spPr>
          <a:xfrm>
            <a:off x="2495550" y="290807"/>
            <a:ext cx="9363075" cy="402557"/>
          </a:xfrm>
          <a:prstGeom prst="rect">
            <a:avLst/>
          </a:prstGeom>
        </p:spPr>
        <p:txBody>
          <a:bodyPr/>
          <a:lstStyle>
            <a:lvl1pPr marL="0" indent="0" algn="r">
              <a:lnSpc>
                <a:spcPts val="2800"/>
              </a:lnSpc>
              <a:spcBef>
                <a:spcPts val="0"/>
              </a:spcBef>
              <a:buNone/>
              <a:defRPr sz="3200">
                <a:solidFill>
                  <a:srgbClr val="47200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a:t>
            </a:r>
          </a:p>
        </p:txBody>
      </p:sp>
      <p:sp>
        <p:nvSpPr>
          <p:cNvPr id="2" name="Text Placeholder 3">
            <a:extLst>
              <a:ext uri="{FF2B5EF4-FFF2-40B4-BE49-F238E27FC236}">
                <a16:creationId xmlns:a16="http://schemas.microsoft.com/office/drawing/2014/main" id="{97BF0000-8D97-1BEC-DF0E-4F741381D020}"/>
              </a:ext>
            </a:extLst>
          </p:cNvPr>
          <p:cNvSpPr txBox="1">
            <a:spLocks/>
          </p:cNvSpPr>
          <p:nvPr userDrawn="1"/>
        </p:nvSpPr>
        <p:spPr>
          <a:xfrm>
            <a:off x="209550" y="6546256"/>
            <a:ext cx="8752503"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April 2025  </a:t>
            </a:r>
            <a:r>
              <a:rPr lang="en-CA" sz="800" dirty="0"/>
              <a:t>© 2025 HL7</a:t>
            </a:r>
            <a:r>
              <a:rPr lang="en-CA" dirty="0"/>
              <a:t>® International</a:t>
            </a:r>
            <a:endParaRPr lang="en-US" dirty="0"/>
          </a:p>
        </p:txBody>
      </p:sp>
    </p:spTree>
    <p:extLst>
      <p:ext uri="{BB962C8B-B14F-4D97-AF65-F5344CB8AC3E}">
        <p14:creationId xmlns:p14="http://schemas.microsoft.com/office/powerpoint/2010/main" val="2261651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ain Slide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27A2042-B5F2-4FEF-A527-6289C9539381}"/>
              </a:ext>
            </a:extLst>
          </p:cNvPr>
          <p:cNvSpPr>
            <a:spLocks noGrp="1"/>
          </p:cNvSpPr>
          <p:nvPr>
            <p:ph type="body" sz="quarter" idx="13" hasCustomPrompt="1"/>
          </p:nvPr>
        </p:nvSpPr>
        <p:spPr>
          <a:xfrm>
            <a:off x="4762324" y="482483"/>
            <a:ext cx="6324599" cy="365125"/>
          </a:xfrm>
          <a:prstGeom prst="rect">
            <a:avLst/>
          </a:prstGeom>
        </p:spPr>
        <p:txBody>
          <a:bodyPr anchor="t"/>
          <a:lstStyle>
            <a:lvl1pPr marL="0" indent="0" algn="r">
              <a:buNone/>
              <a:defRPr sz="2400" b="1">
                <a:solidFill>
                  <a:schemeClr val="bg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SLIDE TITLE</a:t>
            </a:r>
          </a:p>
        </p:txBody>
      </p:sp>
      <p:sp>
        <p:nvSpPr>
          <p:cNvPr id="3" name="Text Placeholder 2">
            <a:extLst>
              <a:ext uri="{FF2B5EF4-FFF2-40B4-BE49-F238E27FC236}">
                <a16:creationId xmlns:a16="http://schemas.microsoft.com/office/drawing/2014/main" id="{079C41A2-7EB3-438C-A345-77D58413DFC1}"/>
              </a:ext>
            </a:extLst>
          </p:cNvPr>
          <p:cNvSpPr>
            <a:spLocks noGrp="1"/>
          </p:cNvSpPr>
          <p:nvPr>
            <p:ph type="body" sz="quarter" idx="16" hasCustomPrompt="1"/>
          </p:nvPr>
        </p:nvSpPr>
        <p:spPr>
          <a:xfrm>
            <a:off x="4762323" y="838200"/>
            <a:ext cx="6324777" cy="365125"/>
          </a:xfrm>
          <a:prstGeom prst="rect">
            <a:avLst/>
          </a:prstGeom>
        </p:spPr>
        <p:txBody>
          <a:bodyPr/>
          <a:lstStyle>
            <a:lvl1pPr marL="0" indent="0" algn="r">
              <a:buNone/>
              <a:defRPr sz="2400">
                <a:solidFill>
                  <a:schemeClr val="accent3"/>
                </a:solidFill>
              </a:defRPr>
            </a:lvl1pPr>
          </a:lstStyle>
          <a:p>
            <a:r>
              <a:rPr lang="en-US">
                <a:solidFill>
                  <a:srgbClr val="CB915F"/>
                </a:solidFill>
              </a:rPr>
              <a:t>Slide Subtitle</a:t>
            </a:r>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2" name="Text Placeholder 11">
            <a:extLst>
              <a:ext uri="{FF2B5EF4-FFF2-40B4-BE49-F238E27FC236}">
                <a16:creationId xmlns:a16="http://schemas.microsoft.com/office/drawing/2014/main" id="{DA799FA4-5449-4C65-8909-B05DC7AEC2B9}"/>
              </a:ext>
            </a:extLst>
          </p:cNvPr>
          <p:cNvSpPr>
            <a:spLocks noGrp="1"/>
          </p:cNvSpPr>
          <p:nvPr>
            <p:ph type="body" sz="quarter" idx="14"/>
          </p:nvPr>
        </p:nvSpPr>
        <p:spPr>
          <a:xfrm>
            <a:off x="1104900" y="2085975"/>
            <a:ext cx="4629150" cy="4105275"/>
          </a:xfrm>
          <a:prstGeom prst="rect">
            <a:avLst/>
          </a:prstGeom>
        </p:spPr>
        <p:txBody>
          <a:bodyPr/>
          <a:lstStyle>
            <a:lvl1pPr>
              <a:lnSpc>
                <a:spcPct val="100000"/>
              </a:lnSpc>
              <a:buClr>
                <a:schemeClr val="bg2"/>
              </a:buClr>
              <a:defRPr sz="1800"/>
            </a:lvl1pPr>
            <a:lvl2pPr marL="685800" indent="-228600">
              <a:lnSpc>
                <a:spcPct val="100000"/>
              </a:lnSpc>
              <a:buClr>
                <a:schemeClr val="accent1"/>
              </a:buClr>
              <a:buFont typeface="Arial" panose="020B0604020202020204" pitchFamily="34" charset="0"/>
              <a:buChar char="‒"/>
              <a:defRPr sz="1600"/>
            </a:lvl2pPr>
            <a:lvl3pPr>
              <a:lnSpc>
                <a:spcPct val="100000"/>
              </a:lnSpc>
              <a:buClr>
                <a:schemeClr val="accent3"/>
              </a:buClr>
              <a:defRPr sz="1400"/>
            </a:lvl3pPr>
            <a:lvl4pPr marL="1600200" indent="-228600">
              <a:lnSpc>
                <a:spcPct val="100000"/>
              </a:lnSpc>
              <a:buClr>
                <a:schemeClr val="accent4"/>
              </a:buClr>
              <a:buFont typeface="Arial" panose="020B0604020202020204" pitchFamily="34" charset="0"/>
              <a:buChar char="‒"/>
              <a:defRPr sz="1200"/>
            </a:lvl4pPr>
            <a:lvl5pPr>
              <a:lnSpc>
                <a:spcPct val="100000"/>
              </a:lnSpc>
              <a:buClr>
                <a:schemeClr val="bg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5B9E306B-62FD-41CB-8E83-0812C2025A59}"/>
              </a:ext>
            </a:extLst>
          </p:cNvPr>
          <p:cNvSpPr>
            <a:spLocks noGrp="1"/>
          </p:cNvSpPr>
          <p:nvPr>
            <p:ph type="body" sz="quarter" idx="15"/>
          </p:nvPr>
        </p:nvSpPr>
        <p:spPr>
          <a:xfrm>
            <a:off x="6457950" y="2085974"/>
            <a:ext cx="4629150" cy="4105275"/>
          </a:xfrm>
          <a:prstGeom prst="rect">
            <a:avLst/>
          </a:prstGeom>
        </p:spPr>
        <p:txBody>
          <a:bodyPr/>
          <a:lstStyle>
            <a:lvl1pPr>
              <a:lnSpc>
                <a:spcPct val="100000"/>
              </a:lnSpc>
              <a:buClr>
                <a:schemeClr val="bg2"/>
              </a:buClr>
              <a:defRPr sz="1800"/>
            </a:lvl1pPr>
            <a:lvl2pPr marL="685800" indent="-228600">
              <a:lnSpc>
                <a:spcPct val="100000"/>
              </a:lnSpc>
              <a:buClr>
                <a:schemeClr val="accent1"/>
              </a:buClr>
              <a:buFont typeface="Arial" panose="020B0604020202020204" pitchFamily="34" charset="0"/>
              <a:buChar char="‒"/>
              <a:defRPr sz="1600"/>
            </a:lvl2pPr>
            <a:lvl3pPr>
              <a:lnSpc>
                <a:spcPct val="100000"/>
              </a:lnSpc>
              <a:buClr>
                <a:schemeClr val="accent3"/>
              </a:buClr>
              <a:defRPr sz="1400"/>
            </a:lvl3pPr>
            <a:lvl4pPr marL="1600200" indent="-228600">
              <a:lnSpc>
                <a:spcPct val="100000"/>
              </a:lnSpc>
              <a:buClr>
                <a:schemeClr val="accent4"/>
              </a:buClr>
              <a:buFont typeface="Arial" panose="020B0604020202020204" pitchFamily="34" charset="0"/>
              <a:buChar char="‒"/>
              <a:defRPr sz="1200"/>
            </a:lvl4pPr>
            <a:lvl5pPr>
              <a:lnSpc>
                <a:spcPct val="100000"/>
              </a:lnSpc>
              <a:buClr>
                <a:schemeClr val="bg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006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in Slide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1" name="Text Placeholder 9">
            <a:extLst>
              <a:ext uri="{FF2B5EF4-FFF2-40B4-BE49-F238E27FC236}">
                <a16:creationId xmlns:a16="http://schemas.microsoft.com/office/drawing/2014/main" id="{8E28652A-FBAA-440B-ADE4-BE4B57BA5E6A}"/>
              </a:ext>
            </a:extLst>
          </p:cNvPr>
          <p:cNvSpPr>
            <a:spLocks noGrp="1"/>
          </p:cNvSpPr>
          <p:nvPr>
            <p:ph type="body" sz="quarter" idx="13" hasCustomPrompt="1"/>
          </p:nvPr>
        </p:nvSpPr>
        <p:spPr>
          <a:xfrm>
            <a:off x="5491163" y="315791"/>
            <a:ext cx="6324599" cy="365125"/>
          </a:xfrm>
          <a:prstGeom prst="rect">
            <a:avLst/>
          </a:prstGeom>
        </p:spPr>
        <p:txBody>
          <a:bodyPr anchor="t"/>
          <a:lstStyle>
            <a:lvl1pPr marL="0" indent="0" algn="r">
              <a:buNone/>
              <a:defRPr sz="2400" b="1">
                <a:solidFill>
                  <a:schemeClr val="tx2"/>
                </a:solidFill>
                <a:latin typeface="Arial" panose="020B0604020202020204" pitchFamily="34" charset="0"/>
                <a:cs typeface="Arial" panose="020B0604020202020204"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SLIDE TITLE</a:t>
            </a:r>
          </a:p>
        </p:txBody>
      </p:sp>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p:nvPr>
        </p:nvSpPr>
        <p:spPr>
          <a:xfrm>
            <a:off x="1104900" y="2085975"/>
            <a:ext cx="4629150" cy="4105275"/>
          </a:xfrm>
          <a:prstGeom prst="rect">
            <a:avLst/>
          </a:prstGeom>
        </p:spPr>
        <p:txBody>
          <a:bodyPr/>
          <a:lstStyle>
            <a:lvl1pPr marL="285750" indent="-285750">
              <a:lnSpc>
                <a:spcPct val="100000"/>
              </a:lnSpc>
              <a:spcBef>
                <a:spcPts val="1200"/>
              </a:spcBef>
              <a:buClr>
                <a:schemeClr val="bg2"/>
              </a:buClr>
              <a:buFont typeface="Arial" panose="020B0604020202020204" pitchFamily="34" charset="0"/>
              <a:buChar char="•"/>
              <a:defRPr sz="1800">
                <a:latin typeface="Arial" panose="020B0604020202020204" pitchFamily="34" charset="0"/>
                <a:cs typeface="Arial" panose="020B0604020202020204" pitchFamily="34" charset="0"/>
              </a:defRPr>
            </a:lvl1pPr>
            <a:lvl2pPr marL="685800" indent="-228600">
              <a:lnSpc>
                <a:spcPct val="100000"/>
              </a:lnSpc>
              <a:spcBef>
                <a:spcPts val="1200"/>
              </a:spcBef>
              <a:buClr>
                <a:schemeClr val="accent1"/>
              </a:buClr>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85750">
              <a:lnSpc>
                <a:spcPct val="100000"/>
              </a:lnSpc>
              <a:spcBef>
                <a:spcPts val="600"/>
              </a:spcBef>
              <a:buClr>
                <a:schemeClr val="accent3"/>
              </a:buClr>
              <a:buFont typeface="Arial" panose="020B0604020202020204" pitchFamily="34" charset="0"/>
              <a:buChar char="•"/>
              <a:defRPr sz="1400">
                <a:latin typeface="Arial" panose="020B0604020202020204" pitchFamily="34" charset="0"/>
                <a:cs typeface="Arial" panose="020B0604020202020204" pitchFamily="34" charset="0"/>
              </a:defRPr>
            </a:lvl3pPr>
            <a:lvl4pPr marL="1600200" indent="-228600">
              <a:lnSpc>
                <a:spcPct val="100000"/>
              </a:lnSpc>
              <a:spcBef>
                <a:spcPts val="600"/>
              </a:spcBef>
              <a:buClr>
                <a:schemeClr val="accent4"/>
              </a:buClr>
              <a:buFont typeface="Arial" panose="020B0604020202020204" pitchFamily="34" charset="0"/>
              <a:buChar char="‒"/>
              <a:defRPr sz="1200">
                <a:latin typeface="Arial" panose="020B0604020202020204" pitchFamily="34" charset="0"/>
                <a:cs typeface="Arial" panose="020B0604020202020204" pitchFamily="34" charset="0"/>
              </a:defRPr>
            </a:lvl4pPr>
            <a:lvl5pPr marL="2057400" indent="-171450">
              <a:lnSpc>
                <a:spcPct val="100000"/>
              </a:lnSpc>
              <a:spcBef>
                <a:spcPts val="600"/>
              </a:spcBef>
              <a:buClr>
                <a:schemeClr val="bg2"/>
              </a:buClr>
              <a:buFont typeface="Arial" panose="020B0604020202020204" pitchFamily="34" charset="0"/>
              <a:buChar char="•"/>
              <a:defRPr sz="12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14C08CF0-4515-4A31-9BA6-4B5F111047F6}"/>
              </a:ext>
            </a:extLst>
          </p:cNvPr>
          <p:cNvSpPr>
            <a:spLocks noGrp="1"/>
          </p:cNvSpPr>
          <p:nvPr>
            <p:ph type="body" sz="quarter" idx="15"/>
          </p:nvPr>
        </p:nvSpPr>
        <p:spPr>
          <a:xfrm>
            <a:off x="6457950" y="2085974"/>
            <a:ext cx="4629150" cy="4105275"/>
          </a:xfrm>
          <a:prstGeom prst="rect">
            <a:avLst/>
          </a:prstGeom>
        </p:spPr>
        <p:txBody>
          <a:bodyPr/>
          <a:lstStyle>
            <a:lvl1pPr>
              <a:lnSpc>
                <a:spcPct val="100000"/>
              </a:lnSpc>
              <a:spcBef>
                <a:spcPts val="1200"/>
              </a:spcBef>
              <a:buClr>
                <a:schemeClr val="bg2"/>
              </a:buClr>
              <a:defRPr lang="en-US" sz="1800" b="0" i="0" u="none" strike="noStrike" cap="none">
                <a:solidFill>
                  <a:srgbClr val="000000"/>
                </a:solidFill>
                <a:latin typeface="Arial" panose="020B0604020202020204" pitchFamily="34" charset="0"/>
                <a:ea typeface="Arial"/>
                <a:cs typeface="Arial" panose="020B0604020202020204" pitchFamily="34" charset="0"/>
                <a:sym typeface="Arial"/>
              </a:defRPr>
            </a:lvl1pPr>
            <a:lvl2pPr marL="685800" indent="-228600">
              <a:lnSpc>
                <a:spcPct val="100000"/>
              </a:lnSpc>
              <a:spcBef>
                <a:spcPts val="1200"/>
              </a:spcBef>
              <a:buClr>
                <a:schemeClr val="accent1"/>
              </a:buClr>
              <a:buFont typeface="Arial" panose="020B0604020202020204" pitchFamily="34" charset="0"/>
              <a:buChar char="‒"/>
              <a:defRPr sz="1600">
                <a:latin typeface="Arial" panose="020B0604020202020204" pitchFamily="34" charset="0"/>
                <a:cs typeface="Arial" panose="020B0604020202020204" pitchFamily="34" charset="0"/>
              </a:defRPr>
            </a:lvl2pPr>
            <a:lvl3pPr marL="1600200" indent="-228600">
              <a:lnSpc>
                <a:spcPct val="100000"/>
              </a:lnSpc>
              <a:spcBef>
                <a:spcPts val="600"/>
              </a:spcBef>
              <a:buClr>
                <a:schemeClr val="accent3"/>
              </a:buClr>
              <a:defRPr lang="en-US" sz="1400" b="0" i="0" u="none" strike="noStrike" cap="none">
                <a:solidFill>
                  <a:srgbClr val="000000"/>
                </a:solidFill>
                <a:latin typeface="Arial" panose="020B0604020202020204" pitchFamily="34" charset="0"/>
                <a:ea typeface="Arial"/>
                <a:cs typeface="Arial" panose="020B0604020202020204" pitchFamily="34" charset="0"/>
                <a:sym typeface="Arial"/>
              </a:defRPr>
            </a:lvl3pPr>
            <a:lvl4pPr marL="1600200" indent="-228600">
              <a:lnSpc>
                <a:spcPct val="100000"/>
              </a:lnSpc>
              <a:spcBef>
                <a:spcPts val="600"/>
              </a:spcBef>
              <a:buClr>
                <a:schemeClr val="accent4"/>
              </a:buClr>
              <a:buFont typeface="Arial" panose="020B0604020202020204" pitchFamily="34" charset="0"/>
              <a:buChar char="‒"/>
              <a:defRPr lang="en-US" sz="1200" b="0" i="0" u="none" strike="noStrike" cap="none">
                <a:solidFill>
                  <a:srgbClr val="000000"/>
                </a:solidFill>
                <a:latin typeface="Arial" panose="020B0604020202020204" pitchFamily="34" charset="0"/>
                <a:ea typeface="Arial"/>
                <a:cs typeface="Arial" panose="020B0604020202020204" pitchFamily="34" charset="0"/>
                <a:sym typeface="Arial"/>
              </a:defRPr>
            </a:lvl4pPr>
            <a:lvl5pPr>
              <a:lnSpc>
                <a:spcPct val="100000"/>
              </a:lnSpc>
              <a:spcBef>
                <a:spcPts val="600"/>
              </a:spcBef>
              <a:buClr>
                <a:schemeClr val="bg2"/>
              </a:buClr>
              <a:defRPr lang="en-US" sz="1200" b="0" i="0" u="none" strike="noStrike" cap="none">
                <a:solidFill>
                  <a:srgbClr val="000000"/>
                </a:solidFill>
                <a:latin typeface="Arial" panose="020B0604020202020204" pitchFamily="34" charset="0"/>
                <a:ea typeface="Arial"/>
                <a:cs typeface="Arial" panose="020B0604020202020204" pitchFamily="34" charset="0"/>
                <a:sym typeface="Arial"/>
              </a:defRPr>
            </a:lvl5pPr>
          </a:lstStyle>
          <a:p>
            <a:pPr marL="285750" marR="0" lvl="0" indent="-285750" algn="l" rtl="0">
              <a:lnSpc>
                <a:spcPct val="100000"/>
              </a:lnSpc>
              <a:spcBef>
                <a:spcPts val="0"/>
              </a:spcBef>
              <a:spcAft>
                <a:spcPts val="0"/>
              </a:spcAft>
              <a:buClr>
                <a:schemeClr val="bg2"/>
              </a:buClr>
              <a:buFont typeface="Arial" panose="020B0604020202020204" pitchFamily="34" charset="0"/>
              <a:buChar char="•"/>
            </a:pPr>
            <a:r>
              <a:rPr lang="en-US"/>
              <a:t>Edit Master text styles</a:t>
            </a:r>
          </a:p>
          <a:p>
            <a:pPr lvl="1"/>
            <a:r>
              <a:rPr lang="en-US"/>
              <a:t>Second level</a:t>
            </a:r>
          </a:p>
          <a:p>
            <a:pPr marL="1143000" marR="0" lvl="2" indent="-285750" algn="l" rtl="0">
              <a:lnSpc>
                <a:spcPct val="100000"/>
              </a:lnSpc>
              <a:spcBef>
                <a:spcPts val="0"/>
              </a:spcBef>
              <a:spcAft>
                <a:spcPts val="0"/>
              </a:spcAft>
              <a:buClr>
                <a:schemeClr val="accent3"/>
              </a:buClr>
              <a:buFont typeface="Arial" panose="020B0604020202020204" pitchFamily="34" charset="0"/>
              <a:buChar char="•"/>
            </a:pPr>
            <a:r>
              <a:rPr lang="en-US"/>
              <a:t>Third level</a:t>
            </a:r>
          </a:p>
          <a:p>
            <a:pPr marL="1600200" marR="0" lvl="3" indent="-228600" algn="l" rtl="0">
              <a:lnSpc>
                <a:spcPct val="100000"/>
              </a:lnSpc>
              <a:spcBef>
                <a:spcPts val="0"/>
              </a:spcBef>
              <a:spcAft>
                <a:spcPts val="0"/>
              </a:spcAft>
              <a:buClr>
                <a:schemeClr val="accent4"/>
              </a:buClr>
              <a:buFont typeface="Arial" panose="020B0604020202020204" pitchFamily="34" charset="0"/>
              <a:buChar char="‒"/>
            </a:pPr>
            <a:r>
              <a:rPr lang="en-US"/>
              <a:t>Fourth level</a:t>
            </a:r>
          </a:p>
          <a:p>
            <a:pPr marL="2057400" marR="0" lvl="4" indent="-171450" algn="l" rtl="0">
              <a:lnSpc>
                <a:spcPct val="100000"/>
              </a:lnSpc>
              <a:spcBef>
                <a:spcPts val="0"/>
              </a:spcBef>
              <a:spcAft>
                <a:spcPts val="0"/>
              </a:spcAft>
              <a:buClr>
                <a:schemeClr val="bg2"/>
              </a:buClr>
              <a:buFont typeface="Arial" panose="020B0604020202020204" pitchFamily="34" charset="0"/>
              <a:buChar char="•"/>
            </a:pPr>
            <a:r>
              <a:rPr lang="en-US"/>
              <a:t>Fifth level</a:t>
            </a:r>
          </a:p>
        </p:txBody>
      </p:sp>
    </p:spTree>
    <p:extLst>
      <p:ext uri="{BB962C8B-B14F-4D97-AF65-F5344CB8AC3E}">
        <p14:creationId xmlns:p14="http://schemas.microsoft.com/office/powerpoint/2010/main" val="3495450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74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E6FA0222-D974-4942-B426-D99A124E13DD}"/>
              </a:ext>
            </a:extLst>
          </p:cNvPr>
          <p:cNvSpPr>
            <a:spLocks noGrp="1"/>
          </p:cNvSpPr>
          <p:nvPr>
            <p:ph type="sldNum" sz="quarter" idx="4"/>
          </p:nvPr>
        </p:nvSpPr>
        <p:spPr>
          <a:xfrm>
            <a:off x="9239250" y="648970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87C3B-057F-4D1D-8672-DA58E661878F}" type="slidenum">
              <a:rPr kumimoji="0" lang="en-US" sz="1100" b="0" i="0" u="none" strike="noStrike" kern="1200" cap="none" spc="0" normalizeH="0" baseline="0" noProof="0" smtClean="0">
                <a:ln>
                  <a:noFill/>
                </a:ln>
                <a:solidFill>
                  <a:srgbClr val="51657F">
                    <a:lumMod val="60000"/>
                    <a:lumOff val="4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srgbClr val="51657F">
                  <a:lumMod val="60000"/>
                  <a:lumOff val="40000"/>
                </a:srgbClr>
              </a:solidFill>
              <a:effectLst/>
              <a:uLnTx/>
              <a:uFillTx/>
              <a:latin typeface="Arial" panose="020B0604020202020204"/>
              <a:ea typeface="+mn-ea"/>
              <a:cs typeface="+mn-cs"/>
            </a:endParaRPr>
          </a:p>
        </p:txBody>
      </p:sp>
      <p:sp>
        <p:nvSpPr>
          <p:cNvPr id="5" name="Text Placeholder 3">
            <a:extLst>
              <a:ext uri="{FF2B5EF4-FFF2-40B4-BE49-F238E27FC236}">
                <a16:creationId xmlns:a16="http://schemas.microsoft.com/office/drawing/2014/main" id="{2B4E3928-6F20-08F9-6AE6-7E968E0F7365}"/>
              </a:ext>
            </a:extLst>
          </p:cNvPr>
          <p:cNvSpPr txBox="1">
            <a:spLocks/>
          </p:cNvSpPr>
          <p:nvPr userDrawn="1"/>
        </p:nvSpPr>
        <p:spPr>
          <a:xfrm>
            <a:off x="209550" y="6545502"/>
            <a:ext cx="8752503"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April 2025  </a:t>
            </a:r>
            <a:r>
              <a:rPr lang="en-CA" sz="800" dirty="0"/>
              <a:t>© 2025 HL7</a:t>
            </a:r>
            <a:r>
              <a:rPr lang="en-CA" dirty="0"/>
              <a:t>® International</a:t>
            </a:r>
            <a:endParaRPr lang="en-US" dirty="0"/>
          </a:p>
        </p:txBody>
      </p:sp>
    </p:spTree>
    <p:extLst>
      <p:ext uri="{BB962C8B-B14F-4D97-AF65-F5344CB8AC3E}">
        <p14:creationId xmlns:p14="http://schemas.microsoft.com/office/powerpoint/2010/main" val="1855317499"/>
      </p:ext>
    </p:extLst>
  </p:cSld>
  <p:clrMap bg1="lt1" tx1="dk1" bg2="lt2" tx2="dk2" accent1="accent1" accent2="accent2" accent3="accent3" accent4="accent4" accent5="accent5" accent6="accent6" hlink="hlink" folHlink="folHlink"/>
  <p:sldLayoutIdLst>
    <p:sldLayoutId id="2147483793" r:id="rId1"/>
    <p:sldLayoutId id="2147483674" r:id="rId2"/>
    <p:sldLayoutId id="2147483829" r:id="rId3"/>
    <p:sldLayoutId id="2147483676" r:id="rId4"/>
    <p:sldLayoutId id="2147483672" r:id="rId5"/>
    <p:sldLayoutId id="2147483828" r:id="rId6"/>
    <p:sldLayoutId id="2147483840" r:id="rId7"/>
    <p:sldLayoutId id="2147483841" r:id="rId8"/>
    <p:sldLayoutId id="2147483843"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E6FA0222-D974-4942-B426-D99A124E13DD}"/>
              </a:ext>
            </a:extLst>
          </p:cNvPr>
          <p:cNvSpPr>
            <a:spLocks noGrp="1"/>
          </p:cNvSpPr>
          <p:nvPr>
            <p:ph type="sldNum" sz="quarter" idx="4"/>
          </p:nvPr>
        </p:nvSpPr>
        <p:spPr>
          <a:xfrm>
            <a:off x="9239250" y="648970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87C3B-057F-4D1D-8672-DA58E661878F}" type="slidenum">
              <a:rPr kumimoji="0" lang="en-US" sz="1100" b="0" i="0" u="none" strike="noStrike" kern="1200" cap="none" spc="0" normalizeH="0" baseline="0" noProof="0" smtClean="0">
                <a:ln>
                  <a:noFill/>
                </a:ln>
                <a:solidFill>
                  <a:srgbClr val="51657F">
                    <a:lumMod val="60000"/>
                    <a:lumOff val="4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srgbClr val="51657F">
                  <a:lumMod val="60000"/>
                  <a:lumOff val="40000"/>
                </a:srgbClr>
              </a:solidFill>
              <a:effectLst/>
              <a:uLnTx/>
              <a:uFillTx/>
              <a:latin typeface="Arial" panose="020B0604020202020204"/>
              <a:ea typeface="+mn-ea"/>
              <a:cs typeface="+mn-cs"/>
            </a:endParaRPr>
          </a:p>
        </p:txBody>
      </p:sp>
      <p:sp>
        <p:nvSpPr>
          <p:cNvPr id="5" name="Text Placeholder 3">
            <a:extLst>
              <a:ext uri="{FF2B5EF4-FFF2-40B4-BE49-F238E27FC236}">
                <a16:creationId xmlns:a16="http://schemas.microsoft.com/office/drawing/2014/main" id="{2B4E3928-6F20-08F9-6AE6-7E968E0F7365}"/>
              </a:ext>
            </a:extLst>
          </p:cNvPr>
          <p:cNvSpPr txBox="1">
            <a:spLocks/>
          </p:cNvSpPr>
          <p:nvPr userDrawn="1"/>
        </p:nvSpPr>
        <p:spPr>
          <a:xfrm>
            <a:off x="209550" y="6545502"/>
            <a:ext cx="8752503"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t>
            </a:r>
            <a:r>
              <a:rPr lang="en-US" sz="600" dirty="0">
                <a:solidFill>
                  <a:schemeClr val="bg1">
                    <a:lumMod val="65000"/>
                  </a:schemeClr>
                </a:solidFill>
              </a:rPr>
              <a:t>April 2025</a:t>
            </a:r>
            <a:r>
              <a:rPr lang="en-US" sz="800" dirty="0">
                <a:solidFill>
                  <a:schemeClr val="bg1">
                    <a:lumMod val="65000"/>
                  </a:schemeClr>
                </a:solidFill>
              </a:rPr>
              <a:t>  </a:t>
            </a:r>
            <a:r>
              <a:rPr lang="en-CA" dirty="0"/>
              <a:t>© 2025 HL7® International</a:t>
            </a:r>
            <a:endParaRPr lang="en-US" dirty="0"/>
          </a:p>
        </p:txBody>
      </p:sp>
    </p:spTree>
    <p:extLst>
      <p:ext uri="{BB962C8B-B14F-4D97-AF65-F5344CB8AC3E}">
        <p14:creationId xmlns:p14="http://schemas.microsoft.com/office/powerpoint/2010/main" val="26728456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mailto:RCDieterle@enablecare.u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s://www.peopleshealth.com/2019-search/hospital/&amp;psig=AOvVaw3_-sN74_ku86kXiHdGOFnw&amp;ust=1543163255393946" TargetMode="External"/><Relationship Id="rId7" Type="http://schemas.openxmlformats.org/officeDocument/2006/relationships/hyperlink" Target="http://gsm672.wikispaces.com/Oregon+Healthcare+Insurance+Predictive+Model"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hyperlink" Target="http://gsm672.wikispaces.com/Oregon+Healthcare+Insurance+Predictive+Mode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www.google.com/url?sa=i&amp;rct=j&amp;q=&amp;esrc=s&amp;source=images&amp;cd=&amp;cad=rja&amp;uact=8&amp;ved=&amp;url=https://www.peopleshealth.com/2019-search/hospital/&amp;psig=AOvVaw3_-sN74_ku86kXiHdGOFnw&amp;ust=1543163255393946" TargetMode="External"/><Relationship Id="rId7" Type="http://schemas.openxmlformats.org/officeDocument/2006/relationships/hyperlink" Target="http://gsm672.wikispaces.com/Oregon+Healthcare+Insurance+Predictive+Model"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pixabay.com/en/translate-keyboard-internet-button-110777/"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pixabay.com/en/translate-keyboard-internet-button-110777/" TargetMode="External"/><Relationship Id="rId4" Type="http://schemas.openxmlformats.org/officeDocument/2006/relationships/hyperlink" Target="https://www.google.com/url?sa=i&amp;rct=j&amp;q=&amp;esrc=s&amp;source=images&amp;cd=&amp;cad=rja&amp;uact=8&amp;ved=&amp;url=https://www.peopleshealth.com/2019-search/hospital/&amp;psig=AOvVaw3_-sN74_ku86kXiHdGOFnw&amp;ust=1543163255393946" TargetMode="External"/><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pixabay.com/en/translate-keyboard-internet-button-110777/"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hyperlink" Target="http://gsm672.wikispaces.com/Oregon+Healthcare+Insurance+Predictive+Model" TargetMode="Externa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ext Placeholder 3">
            <a:extLst>
              <a:ext uri="{FF2B5EF4-FFF2-40B4-BE49-F238E27FC236}">
                <a16:creationId xmlns:a16="http://schemas.microsoft.com/office/drawing/2014/main" id="{E3550E64-17AE-949A-FBDC-1314A4DEDB45}"/>
              </a:ext>
            </a:extLst>
          </p:cNvPr>
          <p:cNvSpPr>
            <a:spLocks noGrp="1"/>
          </p:cNvSpPr>
          <p:nvPr>
            <p:ph type="body" sz="quarter" idx="10"/>
          </p:nvPr>
        </p:nvSpPr>
        <p:spPr>
          <a:xfrm>
            <a:off x="4199467" y="3645567"/>
            <a:ext cx="7529689" cy="535531"/>
          </a:xfrm>
        </p:spPr>
        <p:txBody>
          <a:bodyPr wrap="square" lIns="91440" tIns="45720" rIns="91440" bIns="45720" anchor="b">
            <a:spAutoFit/>
          </a:bodyPr>
          <a:lstStyle/>
          <a:p>
            <a:r>
              <a:rPr lang="en-US" dirty="0"/>
              <a:t>Differences from Historical Approaches</a:t>
            </a:r>
          </a:p>
        </p:txBody>
      </p:sp>
      <p:sp>
        <p:nvSpPr>
          <p:cNvPr id="5" name="Text Placeholder 4">
            <a:extLst>
              <a:ext uri="{FF2B5EF4-FFF2-40B4-BE49-F238E27FC236}">
                <a16:creationId xmlns:a16="http://schemas.microsoft.com/office/drawing/2014/main" id="{20A222E4-7DF5-2E11-3F21-CE6F28CEC18E}"/>
              </a:ext>
            </a:extLst>
          </p:cNvPr>
          <p:cNvSpPr>
            <a:spLocks noGrp="1"/>
          </p:cNvSpPr>
          <p:nvPr>
            <p:ph type="title" idx="4294967295"/>
          </p:nvPr>
        </p:nvSpPr>
        <p:spPr>
          <a:xfrm>
            <a:off x="3569486" y="463456"/>
            <a:ext cx="7990336" cy="3182112"/>
          </a:xfrm>
        </p:spPr>
        <p:txBody>
          <a:bodyPr wrap="square" lIns="91440" tIns="45720" rIns="91440" bIns="45720" anchor="b">
            <a:spAutoFit/>
          </a:bodyPr>
          <a:lstStyle/>
          <a:p>
            <a:r>
              <a:rPr lang="en-US" sz="3200" dirty="0"/>
              <a:t>FHIR-Based Prior Authorization Workflows</a:t>
            </a:r>
          </a:p>
        </p:txBody>
      </p:sp>
      <p:sp>
        <p:nvSpPr>
          <p:cNvPr id="2" name="TextBox 1">
            <a:extLst>
              <a:ext uri="{FF2B5EF4-FFF2-40B4-BE49-F238E27FC236}">
                <a16:creationId xmlns:a16="http://schemas.microsoft.com/office/drawing/2014/main" id="{A759F32C-8236-702B-F9A6-3E1F4D53F39B}"/>
              </a:ext>
            </a:extLst>
          </p:cNvPr>
          <p:cNvSpPr txBox="1"/>
          <p:nvPr/>
        </p:nvSpPr>
        <p:spPr>
          <a:xfrm>
            <a:off x="4741332" y="4752622"/>
            <a:ext cx="6513689" cy="523220"/>
          </a:xfrm>
          <a:prstGeom prst="rect">
            <a:avLst/>
          </a:prstGeom>
          <a:noFill/>
        </p:spPr>
        <p:txBody>
          <a:bodyPr wrap="square" rtlCol="0">
            <a:spAutoFit/>
          </a:bodyPr>
          <a:lstStyle/>
          <a:p>
            <a:r>
              <a:rPr lang="en-US" b="1" u="sng" dirty="0"/>
              <a:t>Robert Dieterle</a:t>
            </a:r>
            <a:r>
              <a:rPr lang="en-US" dirty="0"/>
              <a:t> HL7 Da Vinci Project Sr. Advisor and Burden Reduction Lead, and CEO, EnableCare Group</a:t>
            </a:r>
          </a:p>
        </p:txBody>
      </p:sp>
    </p:spTree>
    <p:extLst>
      <p:ext uri="{BB962C8B-B14F-4D97-AF65-F5344CB8AC3E}">
        <p14:creationId xmlns:p14="http://schemas.microsoft.com/office/powerpoint/2010/main" val="3752898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5E7A5-7761-C2D0-A156-A92FFF90C16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A24D0A9-2B66-9E82-6C7C-D53C05A8947D}"/>
              </a:ext>
            </a:extLst>
          </p:cNvPr>
          <p:cNvSpPr>
            <a:spLocks noGrp="1"/>
          </p:cNvSpPr>
          <p:nvPr>
            <p:ph type="body" sz="quarter" idx="14"/>
          </p:nvPr>
        </p:nvSpPr>
        <p:spPr>
          <a:xfrm>
            <a:off x="3974740" y="1452134"/>
            <a:ext cx="8095340" cy="5037566"/>
          </a:xfrm>
        </p:spPr>
        <p:txBody>
          <a:bodyPr/>
          <a:lstStyle/>
          <a:p>
            <a:pPr>
              <a:lnSpc>
                <a:spcPct val="200000"/>
              </a:lnSpc>
            </a:pPr>
            <a:r>
              <a:rPr lang="en-US" dirty="0"/>
              <a:t>Improve patient care</a:t>
            </a:r>
          </a:p>
          <a:p>
            <a:pPr>
              <a:lnSpc>
                <a:spcPct val="200000"/>
              </a:lnSpc>
            </a:pPr>
            <a:r>
              <a:rPr lang="en-US" dirty="0"/>
              <a:t>Improve provider – patient decision making</a:t>
            </a:r>
          </a:p>
          <a:p>
            <a:pPr>
              <a:lnSpc>
                <a:spcPct val="200000"/>
              </a:lnSpc>
            </a:pPr>
            <a:r>
              <a:rPr lang="en-US" dirty="0"/>
              <a:t>Reduce provider burden</a:t>
            </a:r>
          </a:p>
          <a:p>
            <a:pPr>
              <a:lnSpc>
                <a:spcPct val="200000"/>
              </a:lnSpc>
            </a:pPr>
            <a:r>
              <a:rPr lang="en-US" dirty="0"/>
              <a:t>Documentation requirements highly focused</a:t>
            </a:r>
          </a:p>
          <a:p>
            <a:pPr>
              <a:lnSpc>
                <a:spcPct val="200000"/>
              </a:lnSpc>
            </a:pPr>
            <a:r>
              <a:rPr lang="en-US" dirty="0"/>
              <a:t>Reduce administrative cost</a:t>
            </a:r>
          </a:p>
          <a:p>
            <a:pPr>
              <a:lnSpc>
                <a:spcPct val="200000"/>
              </a:lnSpc>
            </a:pPr>
            <a:r>
              <a:rPr lang="en-US" dirty="0"/>
              <a:t>PA decision as early in clinical workflow as possible</a:t>
            </a:r>
          </a:p>
        </p:txBody>
      </p:sp>
      <p:sp>
        <p:nvSpPr>
          <p:cNvPr id="3" name="Title 2">
            <a:extLst>
              <a:ext uri="{FF2B5EF4-FFF2-40B4-BE49-F238E27FC236}">
                <a16:creationId xmlns:a16="http://schemas.microsoft.com/office/drawing/2014/main" id="{9457EAB0-D69F-1876-192D-9545C6C4FEA1}"/>
              </a:ext>
            </a:extLst>
          </p:cNvPr>
          <p:cNvSpPr>
            <a:spLocks noGrp="1"/>
          </p:cNvSpPr>
          <p:nvPr>
            <p:ph type="title"/>
          </p:nvPr>
        </p:nvSpPr>
        <p:spPr/>
        <p:txBody>
          <a:bodyPr/>
          <a:lstStyle/>
          <a:p>
            <a:r>
              <a:rPr lang="en-US" dirty="0"/>
              <a:t>Goals of PA Workflow Changes </a:t>
            </a:r>
          </a:p>
        </p:txBody>
      </p:sp>
      <p:sp>
        <p:nvSpPr>
          <p:cNvPr id="4" name="Slide Number Placeholder 3">
            <a:extLst>
              <a:ext uri="{FF2B5EF4-FFF2-40B4-BE49-F238E27FC236}">
                <a16:creationId xmlns:a16="http://schemas.microsoft.com/office/drawing/2014/main" id="{8267E5C4-AA8F-BBEE-43C3-DE75939DEE9F}"/>
              </a:ext>
            </a:extLst>
          </p:cNvPr>
          <p:cNvSpPr>
            <a:spLocks noGrp="1"/>
          </p:cNvSpPr>
          <p:nvPr>
            <p:ph type="sldNum" sz="quarter" idx="7"/>
          </p:nvPr>
        </p:nvSpPr>
        <p:spPr/>
        <p:txBody>
          <a:bodyPr/>
          <a:lstStyle/>
          <a:p>
            <a:fld id="{B6F15528-21DE-4FAA-801E-634DDDAF4B2B}" type="slidenum">
              <a:rPr lang="en-US" smtClean="0"/>
              <a:t>10</a:t>
            </a:fld>
            <a:endParaRPr lang="en-US" dirty="0"/>
          </a:p>
        </p:txBody>
      </p:sp>
    </p:spTree>
    <p:extLst>
      <p:ext uri="{BB962C8B-B14F-4D97-AF65-F5344CB8AC3E}">
        <p14:creationId xmlns:p14="http://schemas.microsoft.com/office/powerpoint/2010/main" val="360456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1F7C4F39-D219-461E-A283-115D7D48187F}"/>
              </a:ext>
            </a:extLst>
          </p:cNvPr>
          <p:cNvSpPr/>
          <p:nvPr/>
        </p:nvSpPr>
        <p:spPr>
          <a:xfrm>
            <a:off x="838306" y="910570"/>
            <a:ext cx="3707316" cy="3544549"/>
          </a:xfrm>
          <a:prstGeom prst="roundRect">
            <a:avLst>
              <a:gd name="adj" fmla="val 7177"/>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3" name="Rectangle: Rounded Corners 12">
            <a:extLst>
              <a:ext uri="{FF2B5EF4-FFF2-40B4-BE49-F238E27FC236}">
                <a16:creationId xmlns:a16="http://schemas.microsoft.com/office/drawing/2014/main" id="{0D04330A-9824-495F-9296-75899AEEBA35}"/>
              </a:ext>
            </a:extLst>
          </p:cNvPr>
          <p:cNvSpPr/>
          <p:nvPr/>
        </p:nvSpPr>
        <p:spPr>
          <a:xfrm>
            <a:off x="7993574" y="910570"/>
            <a:ext cx="3433912" cy="3544549"/>
          </a:xfrm>
          <a:prstGeom prst="roundRect">
            <a:avLst>
              <a:gd name="adj" fmla="val 5167"/>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8" name="Rectangle 17">
            <a:extLst>
              <a:ext uri="{FF2B5EF4-FFF2-40B4-BE49-F238E27FC236}">
                <a16:creationId xmlns:a16="http://schemas.microsoft.com/office/drawing/2014/main" id="{2B2213C2-5AF4-4D2F-BA14-F35D13D81A33}"/>
              </a:ext>
            </a:extLst>
          </p:cNvPr>
          <p:cNvSpPr/>
          <p:nvPr/>
        </p:nvSpPr>
        <p:spPr>
          <a:xfrm>
            <a:off x="5323647" y="1225245"/>
            <a:ext cx="1794896" cy="5709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74749"/>
                </a:solidFill>
                <a:effectLst/>
                <a:uLnTx/>
                <a:uFillTx/>
                <a:latin typeface="Calibri" panose="020F0502020204030204" pitchFamily="34" charset="0"/>
                <a:ea typeface="+mn-ea"/>
                <a:cs typeface="+mn-cs"/>
                <a:sym typeface="Arial"/>
              </a:rPr>
              <a:t>CDS Hooks</a:t>
            </a:r>
          </a:p>
        </p:txBody>
      </p:sp>
      <p:sp>
        <p:nvSpPr>
          <p:cNvPr id="21" name="Rectangle 20">
            <a:extLst>
              <a:ext uri="{FF2B5EF4-FFF2-40B4-BE49-F238E27FC236}">
                <a16:creationId xmlns:a16="http://schemas.microsoft.com/office/drawing/2014/main" id="{ADB51655-E0BF-4B61-B921-C4C36C406F02}"/>
              </a:ext>
            </a:extLst>
          </p:cNvPr>
          <p:cNvSpPr/>
          <p:nvPr/>
        </p:nvSpPr>
        <p:spPr>
          <a:xfrm>
            <a:off x="5420653" y="2552731"/>
            <a:ext cx="1615567" cy="5709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74749"/>
                </a:solidFill>
                <a:effectLst/>
                <a:uLnTx/>
                <a:uFillTx/>
                <a:latin typeface="Calibri" panose="020F0502020204030204" pitchFamily="34" charset="0"/>
                <a:ea typeface="+mn-ea"/>
                <a:cs typeface="+mn-cs"/>
                <a:sym typeface="Arial"/>
              </a:rPr>
              <a:t>FHIR APIs</a:t>
            </a:r>
          </a:p>
        </p:txBody>
      </p:sp>
      <p:sp>
        <p:nvSpPr>
          <p:cNvPr id="22" name="Rectangle: Rounded Corners 21">
            <a:extLst>
              <a:ext uri="{FF2B5EF4-FFF2-40B4-BE49-F238E27FC236}">
                <a16:creationId xmlns:a16="http://schemas.microsoft.com/office/drawing/2014/main" id="{E7C3CA15-00E6-46DB-AE43-89C31528D691}"/>
              </a:ext>
            </a:extLst>
          </p:cNvPr>
          <p:cNvSpPr/>
          <p:nvPr/>
        </p:nvSpPr>
        <p:spPr>
          <a:xfrm>
            <a:off x="1685435" y="1065085"/>
            <a:ext cx="2728202" cy="928219"/>
          </a:xfrm>
          <a:prstGeom prst="roundRect">
            <a:avLst>
              <a:gd name="adj" fmla="val 15432"/>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Coverage Requirements Discovery</a:t>
            </a:r>
          </a:p>
        </p:txBody>
      </p:sp>
      <p:sp>
        <p:nvSpPr>
          <p:cNvPr id="23" name="Rectangle: Rounded Corners 22">
            <a:extLst>
              <a:ext uri="{FF2B5EF4-FFF2-40B4-BE49-F238E27FC236}">
                <a16:creationId xmlns:a16="http://schemas.microsoft.com/office/drawing/2014/main" id="{0FC9551E-29E7-4386-B93A-DD0A881A3556}"/>
              </a:ext>
            </a:extLst>
          </p:cNvPr>
          <p:cNvSpPr/>
          <p:nvPr/>
        </p:nvSpPr>
        <p:spPr>
          <a:xfrm>
            <a:off x="8134834" y="1065085"/>
            <a:ext cx="2728202" cy="923519"/>
          </a:xfrm>
          <a:prstGeom prst="roundRect">
            <a:avLst>
              <a:gd name="adj" fmla="val 12825"/>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Coverage Requirements Discovery</a:t>
            </a:r>
          </a:p>
        </p:txBody>
      </p:sp>
      <p:sp>
        <p:nvSpPr>
          <p:cNvPr id="25" name="Rectangle: Rounded Corners 24">
            <a:extLst>
              <a:ext uri="{FF2B5EF4-FFF2-40B4-BE49-F238E27FC236}">
                <a16:creationId xmlns:a16="http://schemas.microsoft.com/office/drawing/2014/main" id="{AE975DED-A783-44A2-84A9-E3A6E34A9764}"/>
              </a:ext>
            </a:extLst>
          </p:cNvPr>
          <p:cNvSpPr/>
          <p:nvPr/>
        </p:nvSpPr>
        <p:spPr>
          <a:xfrm>
            <a:off x="1666654" y="2251709"/>
            <a:ext cx="2728202" cy="997635"/>
          </a:xfrm>
          <a:prstGeom prst="roundRect">
            <a:avLst>
              <a:gd name="adj" fmla="val 11005"/>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Documentation Templates and Rules</a:t>
            </a:r>
          </a:p>
        </p:txBody>
      </p:sp>
      <p:sp>
        <p:nvSpPr>
          <p:cNvPr id="27" name="Rectangle: Rounded Corners 26">
            <a:extLst>
              <a:ext uri="{FF2B5EF4-FFF2-40B4-BE49-F238E27FC236}">
                <a16:creationId xmlns:a16="http://schemas.microsoft.com/office/drawing/2014/main" id="{749EB3F0-A10C-4869-879A-EC0F2C1A963B}"/>
              </a:ext>
            </a:extLst>
          </p:cNvPr>
          <p:cNvSpPr/>
          <p:nvPr/>
        </p:nvSpPr>
        <p:spPr>
          <a:xfrm>
            <a:off x="8148283" y="2257435"/>
            <a:ext cx="2728202" cy="991910"/>
          </a:xfrm>
          <a:prstGeom prst="roundRect">
            <a:avLst>
              <a:gd name="adj" fmla="val 12140"/>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Documentation Templates and Rules</a:t>
            </a:r>
          </a:p>
        </p:txBody>
      </p:sp>
      <p:sp>
        <p:nvSpPr>
          <p:cNvPr id="12" name="Arrow: Right 11">
            <a:extLst>
              <a:ext uri="{FF2B5EF4-FFF2-40B4-BE49-F238E27FC236}">
                <a16:creationId xmlns:a16="http://schemas.microsoft.com/office/drawing/2014/main" id="{C153A852-128A-40E8-BE89-C45652C895AE}"/>
              </a:ext>
            </a:extLst>
          </p:cNvPr>
          <p:cNvSpPr/>
          <p:nvPr/>
        </p:nvSpPr>
        <p:spPr>
          <a:xfrm>
            <a:off x="7238403" y="1386254"/>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29" name="Arrow: Right 28">
            <a:extLst>
              <a:ext uri="{FF2B5EF4-FFF2-40B4-BE49-F238E27FC236}">
                <a16:creationId xmlns:a16="http://schemas.microsoft.com/office/drawing/2014/main" id="{7C4BC861-29C9-47D2-ABBB-22A6349E7345}"/>
              </a:ext>
            </a:extLst>
          </p:cNvPr>
          <p:cNvSpPr/>
          <p:nvPr/>
        </p:nvSpPr>
        <p:spPr>
          <a:xfrm rot="10800000">
            <a:off x="4934949" y="1386254"/>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30" name="Arrow: Right 29">
            <a:extLst>
              <a:ext uri="{FF2B5EF4-FFF2-40B4-BE49-F238E27FC236}">
                <a16:creationId xmlns:a16="http://schemas.microsoft.com/office/drawing/2014/main" id="{C31A550D-A605-4D12-88DD-4075865CA710}"/>
              </a:ext>
            </a:extLst>
          </p:cNvPr>
          <p:cNvSpPr/>
          <p:nvPr/>
        </p:nvSpPr>
        <p:spPr>
          <a:xfrm>
            <a:off x="7255845" y="2731196"/>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31" name="Arrow: Right 30">
            <a:extLst>
              <a:ext uri="{FF2B5EF4-FFF2-40B4-BE49-F238E27FC236}">
                <a16:creationId xmlns:a16="http://schemas.microsoft.com/office/drawing/2014/main" id="{AA045203-8FAB-4EAB-B837-629031F95B77}"/>
              </a:ext>
            </a:extLst>
          </p:cNvPr>
          <p:cNvSpPr/>
          <p:nvPr/>
        </p:nvSpPr>
        <p:spPr>
          <a:xfrm rot="10800000">
            <a:off x="4952391" y="2731196"/>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32" name="Rectangle: Rounded Corners 31">
            <a:extLst>
              <a:ext uri="{FF2B5EF4-FFF2-40B4-BE49-F238E27FC236}">
                <a16:creationId xmlns:a16="http://schemas.microsoft.com/office/drawing/2014/main" id="{F81BE47F-0585-41D6-9E85-98261CE59ED0}"/>
              </a:ext>
            </a:extLst>
          </p:cNvPr>
          <p:cNvSpPr/>
          <p:nvPr/>
        </p:nvSpPr>
        <p:spPr>
          <a:xfrm>
            <a:off x="1685435" y="3512449"/>
            <a:ext cx="2728202" cy="810976"/>
          </a:xfrm>
          <a:prstGeom prst="roundRect">
            <a:avLst>
              <a:gd name="adj" fmla="val 17802"/>
            </a:avLst>
          </a:prstGeom>
          <a:solidFill>
            <a:schemeClr val="accent6">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Prior Authorization Support</a:t>
            </a:r>
          </a:p>
        </p:txBody>
      </p:sp>
      <p:sp>
        <p:nvSpPr>
          <p:cNvPr id="33" name="Rectangle: Rounded Corners 32">
            <a:extLst>
              <a:ext uri="{FF2B5EF4-FFF2-40B4-BE49-F238E27FC236}">
                <a16:creationId xmlns:a16="http://schemas.microsoft.com/office/drawing/2014/main" id="{E710A21D-CF89-4379-B8A0-1569DB6ABA8E}"/>
              </a:ext>
            </a:extLst>
          </p:cNvPr>
          <p:cNvSpPr/>
          <p:nvPr/>
        </p:nvSpPr>
        <p:spPr>
          <a:xfrm>
            <a:off x="8531636" y="3518839"/>
            <a:ext cx="2331400" cy="754033"/>
          </a:xfrm>
          <a:prstGeom prst="roundRect">
            <a:avLst>
              <a:gd name="adj" fmla="val 13593"/>
            </a:avLst>
          </a:prstGeom>
          <a:solidFill>
            <a:schemeClr val="accent6">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Prior Authorization Processing</a:t>
            </a:r>
          </a:p>
        </p:txBody>
      </p:sp>
      <p:sp>
        <p:nvSpPr>
          <p:cNvPr id="19" name="TextBox 18">
            <a:extLst>
              <a:ext uri="{FF2B5EF4-FFF2-40B4-BE49-F238E27FC236}">
                <a16:creationId xmlns:a16="http://schemas.microsoft.com/office/drawing/2014/main" id="{99E5B544-CCC4-4CC7-AC01-D1A246AB5FA6}"/>
              </a:ext>
            </a:extLst>
          </p:cNvPr>
          <p:cNvSpPr txBox="1"/>
          <p:nvPr/>
        </p:nvSpPr>
        <p:spPr>
          <a:xfrm rot="16200000">
            <a:off x="10490519" y="2452342"/>
            <a:ext cx="1302946"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PAYER</a:t>
            </a:r>
          </a:p>
        </p:txBody>
      </p:sp>
      <p:sp>
        <p:nvSpPr>
          <p:cNvPr id="39" name="TextBox 38">
            <a:extLst>
              <a:ext uri="{FF2B5EF4-FFF2-40B4-BE49-F238E27FC236}">
                <a16:creationId xmlns:a16="http://schemas.microsoft.com/office/drawing/2014/main" id="{C8A54281-DABA-4B3B-A6B8-046FA2E3CAEB}"/>
              </a:ext>
            </a:extLst>
          </p:cNvPr>
          <p:cNvSpPr txBox="1"/>
          <p:nvPr/>
        </p:nvSpPr>
        <p:spPr>
          <a:xfrm rot="5400000">
            <a:off x="-278862" y="2400868"/>
            <a:ext cx="3016848" cy="584775"/>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PROVIDER EHR/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BACK-OFFICE SYSTEMS</a:t>
            </a:r>
          </a:p>
        </p:txBody>
      </p:sp>
      <p:sp>
        <p:nvSpPr>
          <p:cNvPr id="44" name="Rectangle: Rounded Corners 43">
            <a:extLst>
              <a:ext uri="{FF2B5EF4-FFF2-40B4-BE49-F238E27FC236}">
                <a16:creationId xmlns:a16="http://schemas.microsoft.com/office/drawing/2014/main" id="{E65B13D1-A424-4361-B2A2-6AE4202A2E7C}"/>
              </a:ext>
            </a:extLst>
          </p:cNvPr>
          <p:cNvSpPr/>
          <p:nvPr/>
        </p:nvSpPr>
        <p:spPr>
          <a:xfrm>
            <a:off x="7198268" y="3518839"/>
            <a:ext cx="1161403" cy="804585"/>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Transformation Layer </a:t>
            </a:r>
          </a:p>
          <a:p>
            <a:pPr marL="0" marR="0" lvl="0" indent="0" algn="ctr" defTabSz="914400" rtl="0" eaLnBrk="1" fontAlgn="auto" latinLnBrk="0" hangingPunct="1">
              <a:lnSpc>
                <a:spcPts val="14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(Optional)</a:t>
            </a:r>
          </a:p>
        </p:txBody>
      </p:sp>
      <p:sp>
        <p:nvSpPr>
          <p:cNvPr id="45" name="Rectangle: Rounded Corners 44">
            <a:extLst>
              <a:ext uri="{FF2B5EF4-FFF2-40B4-BE49-F238E27FC236}">
                <a16:creationId xmlns:a16="http://schemas.microsoft.com/office/drawing/2014/main" id="{71CC5D01-E605-483C-84BD-0F27CB5E63EC}"/>
              </a:ext>
            </a:extLst>
          </p:cNvPr>
          <p:cNvSpPr/>
          <p:nvPr/>
        </p:nvSpPr>
        <p:spPr>
          <a:xfrm>
            <a:off x="4644450" y="3512450"/>
            <a:ext cx="1036643" cy="810974"/>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Translation</a:t>
            </a:r>
          </a:p>
        </p:txBody>
      </p:sp>
      <p:sp>
        <p:nvSpPr>
          <p:cNvPr id="10" name="TextBox 9">
            <a:extLst>
              <a:ext uri="{FF2B5EF4-FFF2-40B4-BE49-F238E27FC236}">
                <a16:creationId xmlns:a16="http://schemas.microsoft.com/office/drawing/2014/main" id="{C0147BAB-09CC-4382-9C7E-5A2A5814F186}"/>
              </a:ext>
            </a:extLst>
          </p:cNvPr>
          <p:cNvSpPr txBox="1"/>
          <p:nvPr/>
        </p:nvSpPr>
        <p:spPr>
          <a:xfrm>
            <a:off x="3539460" y="5725937"/>
            <a:ext cx="5228584" cy="8412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4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Improve Transparency</a:t>
            </a:r>
          </a:p>
          <a:p>
            <a:pPr marL="0" marR="0" lvl="0" indent="0" algn="ctr" defTabSz="914400" rtl="0" eaLnBrk="1" fontAlgn="auto" latinLnBrk="0" hangingPunct="1">
              <a:lnSpc>
                <a:spcPct val="100000"/>
              </a:lnSpc>
              <a:spcBef>
                <a:spcPts val="4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Reduce Effort for Prior Authorization</a:t>
            </a:r>
          </a:p>
          <a:p>
            <a:pPr marL="0" marR="0" lvl="0" indent="0" algn="ctr" defTabSz="914400" rtl="0" eaLnBrk="1" fontAlgn="auto" latinLnBrk="0" hangingPunct="1">
              <a:lnSpc>
                <a:spcPct val="100000"/>
              </a:lnSpc>
              <a:spcBef>
                <a:spcPts val="4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Leverage Available Clinical Content and Increase Automation</a:t>
            </a:r>
          </a:p>
        </p:txBody>
      </p:sp>
      <p:sp>
        <p:nvSpPr>
          <p:cNvPr id="4" name="Left Brace 3">
            <a:extLst>
              <a:ext uri="{FF2B5EF4-FFF2-40B4-BE49-F238E27FC236}">
                <a16:creationId xmlns:a16="http://schemas.microsoft.com/office/drawing/2014/main" id="{D6B42481-C8A9-47F6-8106-B0BEB8F9B7BB}"/>
              </a:ext>
            </a:extLst>
          </p:cNvPr>
          <p:cNvSpPr/>
          <p:nvPr/>
        </p:nvSpPr>
        <p:spPr>
          <a:xfrm rot="16200000">
            <a:off x="6010729" y="170618"/>
            <a:ext cx="538416" cy="10794915"/>
          </a:xfrm>
          <a:prstGeom prst="leftBrace">
            <a:avLst>
              <a:gd name="adj1" fmla="val 83205"/>
              <a:gd name="adj2" fmla="val 50000"/>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74749"/>
              </a:solidFill>
              <a:effectLst/>
              <a:uLnTx/>
              <a:uFillTx/>
              <a:latin typeface="Calibri" panose="020F0502020204030204" pitchFamily="34" charset="0"/>
              <a:ea typeface="+mn-ea"/>
              <a:cs typeface="+mn-cs"/>
              <a:sym typeface="Arial"/>
            </a:endParaRPr>
          </a:p>
        </p:txBody>
      </p:sp>
      <p:grpSp>
        <p:nvGrpSpPr>
          <p:cNvPr id="3" name="Group 2">
            <a:extLst>
              <a:ext uri="{FF2B5EF4-FFF2-40B4-BE49-F238E27FC236}">
                <a16:creationId xmlns:a16="http://schemas.microsoft.com/office/drawing/2014/main" id="{2FD30B62-BB92-4DBD-BEAC-C743798AA61F}"/>
              </a:ext>
            </a:extLst>
          </p:cNvPr>
          <p:cNvGrpSpPr/>
          <p:nvPr/>
        </p:nvGrpSpPr>
        <p:grpSpPr>
          <a:xfrm>
            <a:off x="5779922" y="3518839"/>
            <a:ext cx="1338621" cy="804585"/>
            <a:chOff x="5673579" y="4155361"/>
            <a:chExt cx="1338621" cy="870796"/>
          </a:xfrm>
        </p:grpSpPr>
        <p:sp>
          <p:nvSpPr>
            <p:cNvPr id="46" name="Rectangle 45">
              <a:extLst>
                <a:ext uri="{FF2B5EF4-FFF2-40B4-BE49-F238E27FC236}">
                  <a16:creationId xmlns:a16="http://schemas.microsoft.com/office/drawing/2014/main" id="{1F2CEE83-EE5D-45AF-B175-3325636E4737}"/>
                </a:ext>
              </a:extLst>
            </p:cNvPr>
            <p:cNvSpPr/>
            <p:nvPr/>
          </p:nvSpPr>
          <p:spPr>
            <a:xfrm>
              <a:off x="5673579" y="4155361"/>
              <a:ext cx="1338621" cy="41663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X12 278 Request/Response</a:t>
              </a:r>
            </a:p>
          </p:txBody>
        </p:sp>
        <p:sp>
          <p:nvSpPr>
            <p:cNvPr id="26" name="Rectangle 25">
              <a:extLst>
                <a:ext uri="{FF2B5EF4-FFF2-40B4-BE49-F238E27FC236}">
                  <a16:creationId xmlns:a16="http://schemas.microsoft.com/office/drawing/2014/main" id="{25C0FAE7-06F3-4AA5-8B4C-E98B0CB19185}"/>
                </a:ext>
              </a:extLst>
            </p:cNvPr>
            <p:cNvSpPr/>
            <p:nvPr/>
          </p:nvSpPr>
          <p:spPr>
            <a:xfrm>
              <a:off x="5673579" y="4605533"/>
              <a:ext cx="1338621" cy="42062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Calibri" panose="020F0502020204030204" pitchFamily="34" charset="0"/>
                  <a:ea typeface="+mn-ea"/>
                  <a:cs typeface="+mn-cs"/>
                  <a:sym typeface="Arial"/>
                </a:rPr>
                <a:t>FHIR Bundle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Calibri" panose="020F0502020204030204" pitchFamily="34" charset="0"/>
                  <a:ea typeface="+mn-ea"/>
                  <a:cs typeface="+mn-cs"/>
                  <a:sym typeface="Arial"/>
                </a:rPr>
                <a:t>Attachments</a:t>
              </a:r>
            </a:p>
          </p:txBody>
        </p:sp>
      </p:grpSp>
      <p:sp>
        <p:nvSpPr>
          <p:cNvPr id="35" name="Arrow: Right 34">
            <a:extLst>
              <a:ext uri="{FF2B5EF4-FFF2-40B4-BE49-F238E27FC236}">
                <a16:creationId xmlns:a16="http://schemas.microsoft.com/office/drawing/2014/main" id="{C850AF94-26D0-4681-AFE1-DED84C7E8410}"/>
              </a:ext>
            </a:extLst>
          </p:cNvPr>
          <p:cNvSpPr/>
          <p:nvPr/>
        </p:nvSpPr>
        <p:spPr>
          <a:xfrm rot="5400000">
            <a:off x="2868157" y="2002125"/>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7" name="Text Placeholder 6">
            <a:extLst>
              <a:ext uri="{FF2B5EF4-FFF2-40B4-BE49-F238E27FC236}">
                <a16:creationId xmlns:a16="http://schemas.microsoft.com/office/drawing/2014/main" id="{F77F97E8-8603-42C9-B8E0-BB0A65949620}"/>
              </a:ext>
            </a:extLst>
          </p:cNvPr>
          <p:cNvSpPr>
            <a:spLocks noGrp="1"/>
          </p:cNvSpPr>
          <p:nvPr>
            <p:ph type="body" sz="quarter" idx="13"/>
          </p:nvPr>
        </p:nvSpPr>
        <p:spPr/>
        <p:txBody>
          <a:bodyPr/>
          <a:lstStyle/>
          <a:p>
            <a:r>
              <a:rPr lang="en-US" dirty="0">
                <a:solidFill>
                  <a:schemeClr val="tx2"/>
                </a:solidFill>
              </a:rPr>
              <a:t>Prior Authorization --- Burden Reduction</a:t>
            </a:r>
            <a:endParaRPr lang="en-US" spc="-10" dirty="0">
              <a:solidFill>
                <a:schemeClr val="tx2"/>
              </a:solidFill>
            </a:endParaRPr>
          </a:p>
          <a:p>
            <a:endParaRPr lang="en-US" dirty="0">
              <a:solidFill>
                <a:schemeClr val="tx2"/>
              </a:solidFill>
            </a:endParaRPr>
          </a:p>
        </p:txBody>
      </p:sp>
      <p:sp>
        <p:nvSpPr>
          <p:cNvPr id="36" name="Arrow: Right 35">
            <a:extLst>
              <a:ext uri="{FF2B5EF4-FFF2-40B4-BE49-F238E27FC236}">
                <a16:creationId xmlns:a16="http://schemas.microsoft.com/office/drawing/2014/main" id="{A474FF4A-DB1A-4214-AF72-97012D7EBEAB}"/>
              </a:ext>
            </a:extLst>
          </p:cNvPr>
          <p:cNvSpPr/>
          <p:nvPr/>
        </p:nvSpPr>
        <p:spPr>
          <a:xfrm rot="5400000">
            <a:off x="2868156" y="3262335"/>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6" name="Rectangle: Rounded Corners 15">
            <a:extLst>
              <a:ext uri="{FF2B5EF4-FFF2-40B4-BE49-F238E27FC236}">
                <a16:creationId xmlns:a16="http://schemas.microsoft.com/office/drawing/2014/main" id="{6F1F078D-22C9-D21C-F56C-49FA403C5855}"/>
              </a:ext>
            </a:extLst>
          </p:cNvPr>
          <p:cNvSpPr/>
          <p:nvPr/>
        </p:nvSpPr>
        <p:spPr>
          <a:xfrm>
            <a:off x="1666654" y="4576276"/>
            <a:ext cx="2728202" cy="810976"/>
          </a:xfrm>
          <a:prstGeom prst="roundRect">
            <a:avLst>
              <a:gd name="adj" fmla="val 17802"/>
            </a:avLst>
          </a:prstGeom>
          <a:solidFill>
            <a:schemeClr val="accent5">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prstClr val="white"/>
                </a:solidFill>
                <a:latin typeface="Calibri" panose="020F0502020204030204" pitchFamily="34" charset="0"/>
              </a:rPr>
              <a:t>Clinical Data Exchange</a:t>
            </a:r>
            <a:endPar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7" name="Rectangle: Rounded Corners 16">
            <a:extLst>
              <a:ext uri="{FF2B5EF4-FFF2-40B4-BE49-F238E27FC236}">
                <a16:creationId xmlns:a16="http://schemas.microsoft.com/office/drawing/2014/main" id="{DB89BD48-BEB0-5EF5-75CE-F33BA8D058A4}"/>
              </a:ext>
            </a:extLst>
          </p:cNvPr>
          <p:cNvSpPr/>
          <p:nvPr/>
        </p:nvSpPr>
        <p:spPr>
          <a:xfrm>
            <a:off x="8134833" y="4659795"/>
            <a:ext cx="2741651" cy="754033"/>
          </a:xfrm>
          <a:prstGeom prst="roundRect">
            <a:avLst>
              <a:gd name="adj" fmla="val 13593"/>
            </a:avLst>
          </a:prstGeom>
          <a:solidFill>
            <a:schemeClr val="accent5">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Clinical Data Exchange</a:t>
            </a:r>
          </a:p>
        </p:txBody>
      </p:sp>
      <p:sp>
        <p:nvSpPr>
          <p:cNvPr id="40" name="Arrow: Right 39">
            <a:extLst>
              <a:ext uri="{FF2B5EF4-FFF2-40B4-BE49-F238E27FC236}">
                <a16:creationId xmlns:a16="http://schemas.microsoft.com/office/drawing/2014/main" id="{0CD956A5-467B-E0ED-ABFC-D380DD69620E}"/>
              </a:ext>
            </a:extLst>
          </p:cNvPr>
          <p:cNvSpPr/>
          <p:nvPr/>
        </p:nvSpPr>
        <p:spPr>
          <a:xfrm rot="5400000">
            <a:off x="2849375" y="4326162"/>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41" name="Rectangle 40">
            <a:extLst>
              <a:ext uri="{FF2B5EF4-FFF2-40B4-BE49-F238E27FC236}">
                <a16:creationId xmlns:a16="http://schemas.microsoft.com/office/drawing/2014/main" id="{2AA6C0BB-10FB-B54C-4E65-1A49F7BA1CB9}"/>
              </a:ext>
            </a:extLst>
          </p:cNvPr>
          <p:cNvSpPr/>
          <p:nvPr/>
        </p:nvSpPr>
        <p:spPr>
          <a:xfrm>
            <a:off x="5403211" y="4626390"/>
            <a:ext cx="1615567" cy="5709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74749"/>
                </a:solidFill>
                <a:effectLst/>
                <a:uLnTx/>
                <a:uFillTx/>
                <a:latin typeface="Calibri" panose="020F0502020204030204" pitchFamily="34" charset="0"/>
                <a:ea typeface="+mn-ea"/>
                <a:cs typeface="+mn-cs"/>
                <a:sym typeface="Arial"/>
              </a:rPr>
              <a:t>FHIR APIs</a:t>
            </a:r>
          </a:p>
        </p:txBody>
      </p:sp>
      <p:sp>
        <p:nvSpPr>
          <p:cNvPr id="42" name="Arrow: Right 41">
            <a:extLst>
              <a:ext uri="{FF2B5EF4-FFF2-40B4-BE49-F238E27FC236}">
                <a16:creationId xmlns:a16="http://schemas.microsoft.com/office/drawing/2014/main" id="{5F4107F8-DE65-9896-5970-87ED735AB92B}"/>
              </a:ext>
            </a:extLst>
          </p:cNvPr>
          <p:cNvSpPr/>
          <p:nvPr/>
        </p:nvSpPr>
        <p:spPr>
          <a:xfrm>
            <a:off x="7238403" y="4804855"/>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43" name="Arrow: Right 42">
            <a:extLst>
              <a:ext uri="{FF2B5EF4-FFF2-40B4-BE49-F238E27FC236}">
                <a16:creationId xmlns:a16="http://schemas.microsoft.com/office/drawing/2014/main" id="{7FAB3F5B-10A7-87BC-1FBC-739A48EC9AF0}"/>
              </a:ext>
            </a:extLst>
          </p:cNvPr>
          <p:cNvSpPr/>
          <p:nvPr/>
        </p:nvSpPr>
        <p:spPr>
          <a:xfrm rot="10800000">
            <a:off x="4934949" y="4804855"/>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Tree>
    <p:extLst>
      <p:ext uri="{BB962C8B-B14F-4D97-AF65-F5344CB8AC3E}">
        <p14:creationId xmlns:p14="http://schemas.microsoft.com/office/powerpoint/2010/main" val="2388380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1C8A1-D8EB-BFED-AD80-B4A3BCE8A02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8D19604-9DD0-77D5-B516-9B6E6B92B82A}"/>
              </a:ext>
            </a:extLst>
          </p:cNvPr>
          <p:cNvSpPr txBox="1"/>
          <p:nvPr/>
        </p:nvSpPr>
        <p:spPr>
          <a:xfrm>
            <a:off x="3597116" y="5731134"/>
            <a:ext cx="5228584" cy="7027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40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Improve Transparency</a:t>
            </a:r>
          </a:p>
          <a:p>
            <a:pPr marL="0" marR="0" lvl="0" indent="0" algn="ctr" defTabSz="914400" rtl="0" eaLnBrk="1" fontAlgn="auto" latinLnBrk="0" hangingPunct="1">
              <a:lnSpc>
                <a:spcPct val="100000"/>
              </a:lnSpc>
              <a:spcBef>
                <a:spcPts val="40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Reduce Effort for Prior Authorization</a:t>
            </a:r>
          </a:p>
          <a:p>
            <a:pPr marL="0" marR="0" lvl="0" indent="0" algn="ctr" defTabSz="914400" rtl="0" eaLnBrk="1" fontAlgn="auto" latinLnBrk="0" hangingPunct="1">
              <a:lnSpc>
                <a:spcPct val="100000"/>
              </a:lnSpc>
              <a:spcBef>
                <a:spcPts val="40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Leverage Available Clinical Content and Increase Automation</a:t>
            </a:r>
          </a:p>
        </p:txBody>
      </p:sp>
      <p:sp>
        <p:nvSpPr>
          <p:cNvPr id="4" name="Left Brace 3">
            <a:extLst>
              <a:ext uri="{FF2B5EF4-FFF2-40B4-BE49-F238E27FC236}">
                <a16:creationId xmlns:a16="http://schemas.microsoft.com/office/drawing/2014/main" id="{A8E0C646-4DDB-D7C4-99B9-DF7585684C24}"/>
              </a:ext>
            </a:extLst>
          </p:cNvPr>
          <p:cNvSpPr/>
          <p:nvPr/>
        </p:nvSpPr>
        <p:spPr>
          <a:xfrm rot="16200000">
            <a:off x="5961546" y="66114"/>
            <a:ext cx="538416" cy="10794915"/>
          </a:xfrm>
          <a:prstGeom prst="leftBrace">
            <a:avLst>
              <a:gd name="adj1" fmla="val 83205"/>
              <a:gd name="adj2" fmla="val 50000"/>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74749"/>
              </a:solidFill>
              <a:effectLst/>
              <a:uLnTx/>
              <a:uFillTx/>
              <a:latin typeface="Calibri" panose="020F0502020204030204" pitchFamily="34" charset="0"/>
              <a:ea typeface="+mn-ea"/>
              <a:cs typeface="+mn-cs"/>
              <a:sym typeface="Arial"/>
            </a:endParaRPr>
          </a:p>
        </p:txBody>
      </p:sp>
      <p:sp>
        <p:nvSpPr>
          <p:cNvPr id="7" name="Text Placeholder 6">
            <a:extLst>
              <a:ext uri="{FF2B5EF4-FFF2-40B4-BE49-F238E27FC236}">
                <a16:creationId xmlns:a16="http://schemas.microsoft.com/office/drawing/2014/main" id="{3A037DBC-A618-CDA9-5EB2-C08B8CAF6656}"/>
              </a:ext>
            </a:extLst>
          </p:cNvPr>
          <p:cNvSpPr>
            <a:spLocks noGrp="1"/>
          </p:cNvSpPr>
          <p:nvPr>
            <p:ph type="body" sz="quarter" idx="13"/>
          </p:nvPr>
        </p:nvSpPr>
        <p:spPr>
          <a:xfrm>
            <a:off x="2433378" y="78678"/>
            <a:ext cx="9363075" cy="402557"/>
          </a:xfrm>
        </p:spPr>
        <p:txBody>
          <a:bodyPr/>
          <a:lstStyle/>
          <a:p>
            <a:r>
              <a:rPr lang="en-US" dirty="0">
                <a:solidFill>
                  <a:schemeClr val="tx2"/>
                </a:solidFill>
              </a:rPr>
              <a:t>Prior Authorization --- Burden Reduction</a:t>
            </a:r>
          </a:p>
          <a:p>
            <a:r>
              <a:rPr lang="en-US" spc="-10" dirty="0">
                <a:solidFill>
                  <a:schemeClr val="tx2"/>
                </a:solidFill>
              </a:rPr>
              <a:t>Enforcement Discretion Impact</a:t>
            </a:r>
          </a:p>
          <a:p>
            <a:endParaRPr lang="en-US" dirty="0">
              <a:solidFill>
                <a:schemeClr val="tx2"/>
              </a:solidFill>
            </a:endParaRPr>
          </a:p>
        </p:txBody>
      </p:sp>
      <p:sp>
        <p:nvSpPr>
          <p:cNvPr id="38" name="Rectangle: Rounded Corners 37">
            <a:extLst>
              <a:ext uri="{FF2B5EF4-FFF2-40B4-BE49-F238E27FC236}">
                <a16:creationId xmlns:a16="http://schemas.microsoft.com/office/drawing/2014/main" id="{31125932-8C80-6762-0136-26506580537F}"/>
              </a:ext>
            </a:extLst>
          </p:cNvPr>
          <p:cNvSpPr/>
          <p:nvPr/>
        </p:nvSpPr>
        <p:spPr>
          <a:xfrm>
            <a:off x="906906" y="926323"/>
            <a:ext cx="3707316" cy="4401531"/>
          </a:xfrm>
          <a:prstGeom prst="roundRect">
            <a:avLst>
              <a:gd name="adj" fmla="val 7177"/>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3" name="Rectangle: Rounded Corners 12">
            <a:extLst>
              <a:ext uri="{FF2B5EF4-FFF2-40B4-BE49-F238E27FC236}">
                <a16:creationId xmlns:a16="http://schemas.microsoft.com/office/drawing/2014/main" id="{1B9A1F83-8307-FD2D-1136-43752BAA6212}"/>
              </a:ext>
            </a:extLst>
          </p:cNvPr>
          <p:cNvSpPr/>
          <p:nvPr/>
        </p:nvSpPr>
        <p:spPr>
          <a:xfrm>
            <a:off x="8062174" y="926323"/>
            <a:ext cx="3433912" cy="4401531"/>
          </a:xfrm>
          <a:prstGeom prst="roundRect">
            <a:avLst>
              <a:gd name="adj" fmla="val 5167"/>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8" name="Rectangle 17">
            <a:extLst>
              <a:ext uri="{FF2B5EF4-FFF2-40B4-BE49-F238E27FC236}">
                <a16:creationId xmlns:a16="http://schemas.microsoft.com/office/drawing/2014/main" id="{6496D1BB-1ABE-0175-7522-3B7D12049B27}"/>
              </a:ext>
            </a:extLst>
          </p:cNvPr>
          <p:cNvSpPr/>
          <p:nvPr/>
        </p:nvSpPr>
        <p:spPr>
          <a:xfrm>
            <a:off x="5392247" y="1240998"/>
            <a:ext cx="1794896" cy="5709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74749"/>
                </a:solidFill>
                <a:effectLst/>
                <a:uLnTx/>
                <a:uFillTx/>
                <a:latin typeface="Calibri" panose="020F0502020204030204" pitchFamily="34" charset="0"/>
                <a:ea typeface="+mn-ea"/>
                <a:cs typeface="+mn-cs"/>
                <a:sym typeface="Arial"/>
              </a:rPr>
              <a:t>CDS Hooks</a:t>
            </a:r>
          </a:p>
        </p:txBody>
      </p:sp>
      <p:sp>
        <p:nvSpPr>
          <p:cNvPr id="21" name="Rectangle 20">
            <a:extLst>
              <a:ext uri="{FF2B5EF4-FFF2-40B4-BE49-F238E27FC236}">
                <a16:creationId xmlns:a16="http://schemas.microsoft.com/office/drawing/2014/main" id="{6FC8DCFC-99D5-BC2E-24EC-23F924885BAF}"/>
              </a:ext>
            </a:extLst>
          </p:cNvPr>
          <p:cNvSpPr/>
          <p:nvPr/>
        </p:nvSpPr>
        <p:spPr>
          <a:xfrm>
            <a:off x="5499349" y="2483645"/>
            <a:ext cx="1615567" cy="5709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74749"/>
                </a:solidFill>
                <a:effectLst/>
                <a:uLnTx/>
                <a:uFillTx/>
                <a:latin typeface="Calibri" panose="020F0502020204030204" pitchFamily="34" charset="0"/>
                <a:ea typeface="+mn-ea"/>
                <a:cs typeface="+mn-cs"/>
                <a:sym typeface="Arial"/>
              </a:rPr>
              <a:t>FHIR APIs</a:t>
            </a:r>
          </a:p>
        </p:txBody>
      </p:sp>
      <p:sp>
        <p:nvSpPr>
          <p:cNvPr id="22" name="Rectangle: Rounded Corners 21">
            <a:extLst>
              <a:ext uri="{FF2B5EF4-FFF2-40B4-BE49-F238E27FC236}">
                <a16:creationId xmlns:a16="http://schemas.microsoft.com/office/drawing/2014/main" id="{8E250B14-81DE-2807-132D-206E7068F873}"/>
              </a:ext>
            </a:extLst>
          </p:cNvPr>
          <p:cNvSpPr/>
          <p:nvPr/>
        </p:nvSpPr>
        <p:spPr>
          <a:xfrm>
            <a:off x="1754035" y="1025898"/>
            <a:ext cx="2728202" cy="928219"/>
          </a:xfrm>
          <a:prstGeom prst="roundRect">
            <a:avLst>
              <a:gd name="adj" fmla="val 15432"/>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Coverage Requirements Discovery</a:t>
            </a:r>
          </a:p>
        </p:txBody>
      </p:sp>
      <p:sp>
        <p:nvSpPr>
          <p:cNvPr id="23" name="Rectangle: Rounded Corners 22">
            <a:extLst>
              <a:ext uri="{FF2B5EF4-FFF2-40B4-BE49-F238E27FC236}">
                <a16:creationId xmlns:a16="http://schemas.microsoft.com/office/drawing/2014/main" id="{D58ABF2C-BBD5-D881-805E-BD3084B0F2B5}"/>
              </a:ext>
            </a:extLst>
          </p:cNvPr>
          <p:cNvSpPr/>
          <p:nvPr/>
        </p:nvSpPr>
        <p:spPr>
          <a:xfrm>
            <a:off x="8203434" y="1080838"/>
            <a:ext cx="2728202" cy="923519"/>
          </a:xfrm>
          <a:prstGeom prst="roundRect">
            <a:avLst>
              <a:gd name="adj" fmla="val 12825"/>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Coverage Requirements Discovery</a:t>
            </a:r>
          </a:p>
        </p:txBody>
      </p:sp>
      <p:sp>
        <p:nvSpPr>
          <p:cNvPr id="25" name="Rectangle: Rounded Corners 24">
            <a:extLst>
              <a:ext uri="{FF2B5EF4-FFF2-40B4-BE49-F238E27FC236}">
                <a16:creationId xmlns:a16="http://schemas.microsoft.com/office/drawing/2014/main" id="{2463C3BA-83DA-AF56-11FE-C36FCCB077C7}"/>
              </a:ext>
            </a:extLst>
          </p:cNvPr>
          <p:cNvSpPr/>
          <p:nvPr/>
        </p:nvSpPr>
        <p:spPr>
          <a:xfrm>
            <a:off x="1735254" y="2217222"/>
            <a:ext cx="2728202" cy="997635"/>
          </a:xfrm>
          <a:prstGeom prst="roundRect">
            <a:avLst>
              <a:gd name="adj" fmla="val 11005"/>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Documentation Templates and Rules</a:t>
            </a:r>
          </a:p>
        </p:txBody>
      </p:sp>
      <p:sp>
        <p:nvSpPr>
          <p:cNvPr id="27" name="Rectangle: Rounded Corners 26">
            <a:extLst>
              <a:ext uri="{FF2B5EF4-FFF2-40B4-BE49-F238E27FC236}">
                <a16:creationId xmlns:a16="http://schemas.microsoft.com/office/drawing/2014/main" id="{87B38D23-E1D6-B8C9-34F0-C59872FACDA5}"/>
              </a:ext>
            </a:extLst>
          </p:cNvPr>
          <p:cNvSpPr/>
          <p:nvPr/>
        </p:nvSpPr>
        <p:spPr>
          <a:xfrm>
            <a:off x="8216883" y="2273188"/>
            <a:ext cx="2728202" cy="991910"/>
          </a:xfrm>
          <a:prstGeom prst="roundRect">
            <a:avLst>
              <a:gd name="adj" fmla="val 12140"/>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Documentation Templates and Rules</a:t>
            </a:r>
          </a:p>
        </p:txBody>
      </p:sp>
      <p:sp>
        <p:nvSpPr>
          <p:cNvPr id="12" name="Arrow: Right 11">
            <a:extLst>
              <a:ext uri="{FF2B5EF4-FFF2-40B4-BE49-F238E27FC236}">
                <a16:creationId xmlns:a16="http://schemas.microsoft.com/office/drawing/2014/main" id="{F773A40A-B66F-87E9-8802-45E0805D16F5}"/>
              </a:ext>
            </a:extLst>
          </p:cNvPr>
          <p:cNvSpPr/>
          <p:nvPr/>
        </p:nvSpPr>
        <p:spPr>
          <a:xfrm>
            <a:off x="7307003" y="1402007"/>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29" name="Arrow: Right 28">
            <a:extLst>
              <a:ext uri="{FF2B5EF4-FFF2-40B4-BE49-F238E27FC236}">
                <a16:creationId xmlns:a16="http://schemas.microsoft.com/office/drawing/2014/main" id="{11857D0F-BB5A-A070-C365-BCA7E021296B}"/>
              </a:ext>
            </a:extLst>
          </p:cNvPr>
          <p:cNvSpPr/>
          <p:nvPr/>
        </p:nvSpPr>
        <p:spPr>
          <a:xfrm rot="10800000">
            <a:off x="5003549" y="1402007"/>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30" name="Arrow: Right 29">
            <a:extLst>
              <a:ext uri="{FF2B5EF4-FFF2-40B4-BE49-F238E27FC236}">
                <a16:creationId xmlns:a16="http://schemas.microsoft.com/office/drawing/2014/main" id="{C970395B-C1E0-6715-B10A-226CD68C72A7}"/>
              </a:ext>
            </a:extLst>
          </p:cNvPr>
          <p:cNvSpPr/>
          <p:nvPr/>
        </p:nvSpPr>
        <p:spPr>
          <a:xfrm>
            <a:off x="7324445" y="2658310"/>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31" name="Arrow: Right 30">
            <a:extLst>
              <a:ext uri="{FF2B5EF4-FFF2-40B4-BE49-F238E27FC236}">
                <a16:creationId xmlns:a16="http://schemas.microsoft.com/office/drawing/2014/main" id="{A4E3C808-E683-749E-22B4-FBDAF514606D}"/>
              </a:ext>
            </a:extLst>
          </p:cNvPr>
          <p:cNvSpPr/>
          <p:nvPr/>
        </p:nvSpPr>
        <p:spPr>
          <a:xfrm rot="10800000">
            <a:off x="5018751" y="2658310"/>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32" name="Rectangle: Rounded Corners 31">
            <a:extLst>
              <a:ext uri="{FF2B5EF4-FFF2-40B4-BE49-F238E27FC236}">
                <a16:creationId xmlns:a16="http://schemas.microsoft.com/office/drawing/2014/main" id="{AB33497B-2B8D-B15B-8303-8144DF97E221}"/>
              </a:ext>
            </a:extLst>
          </p:cNvPr>
          <p:cNvSpPr/>
          <p:nvPr/>
        </p:nvSpPr>
        <p:spPr>
          <a:xfrm>
            <a:off x="1754035" y="3477962"/>
            <a:ext cx="2728202" cy="810976"/>
          </a:xfrm>
          <a:prstGeom prst="roundRect">
            <a:avLst>
              <a:gd name="adj" fmla="val 17802"/>
            </a:avLst>
          </a:prstGeom>
          <a:solidFill>
            <a:schemeClr val="accent6">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Prior Authorization Support</a:t>
            </a:r>
          </a:p>
        </p:txBody>
      </p:sp>
      <p:sp>
        <p:nvSpPr>
          <p:cNvPr id="33" name="Rectangle: Rounded Corners 32">
            <a:extLst>
              <a:ext uri="{FF2B5EF4-FFF2-40B4-BE49-F238E27FC236}">
                <a16:creationId xmlns:a16="http://schemas.microsoft.com/office/drawing/2014/main" id="{A627F407-32D1-6CB1-DE5A-387AFE1162B7}"/>
              </a:ext>
            </a:extLst>
          </p:cNvPr>
          <p:cNvSpPr/>
          <p:nvPr/>
        </p:nvSpPr>
        <p:spPr>
          <a:xfrm>
            <a:off x="8216883" y="3534592"/>
            <a:ext cx="2714753" cy="754033"/>
          </a:xfrm>
          <a:prstGeom prst="roundRect">
            <a:avLst>
              <a:gd name="adj" fmla="val 13593"/>
            </a:avLst>
          </a:prstGeom>
          <a:solidFill>
            <a:schemeClr val="accent6">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Prior Authorization Processing</a:t>
            </a:r>
          </a:p>
        </p:txBody>
      </p:sp>
      <p:sp>
        <p:nvSpPr>
          <p:cNvPr id="19" name="TextBox 18">
            <a:extLst>
              <a:ext uri="{FF2B5EF4-FFF2-40B4-BE49-F238E27FC236}">
                <a16:creationId xmlns:a16="http://schemas.microsoft.com/office/drawing/2014/main" id="{877BBEA3-2A01-AF87-97C4-648C8D37D0A2}"/>
              </a:ext>
            </a:extLst>
          </p:cNvPr>
          <p:cNvSpPr txBox="1"/>
          <p:nvPr/>
        </p:nvSpPr>
        <p:spPr>
          <a:xfrm rot="16200000">
            <a:off x="10559119" y="2468095"/>
            <a:ext cx="1302946"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PAYER</a:t>
            </a:r>
          </a:p>
        </p:txBody>
      </p:sp>
      <p:sp>
        <p:nvSpPr>
          <p:cNvPr id="39" name="TextBox 38">
            <a:extLst>
              <a:ext uri="{FF2B5EF4-FFF2-40B4-BE49-F238E27FC236}">
                <a16:creationId xmlns:a16="http://schemas.microsoft.com/office/drawing/2014/main" id="{49E5F023-6D66-CB01-9B0A-5459D81EDFB1}"/>
              </a:ext>
            </a:extLst>
          </p:cNvPr>
          <p:cNvSpPr txBox="1"/>
          <p:nvPr/>
        </p:nvSpPr>
        <p:spPr>
          <a:xfrm rot="5400000">
            <a:off x="-210262" y="2416621"/>
            <a:ext cx="3016848" cy="584775"/>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PROVIDER EHR/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BACK-OFFICE SYSTEMS</a:t>
            </a:r>
          </a:p>
        </p:txBody>
      </p:sp>
      <p:sp>
        <p:nvSpPr>
          <p:cNvPr id="44" name="Rectangle: Rounded Corners 43">
            <a:extLst>
              <a:ext uri="{FF2B5EF4-FFF2-40B4-BE49-F238E27FC236}">
                <a16:creationId xmlns:a16="http://schemas.microsoft.com/office/drawing/2014/main" id="{4C487C1F-F767-3968-B445-19DD23B75F22}"/>
              </a:ext>
            </a:extLst>
          </p:cNvPr>
          <p:cNvSpPr/>
          <p:nvPr/>
        </p:nvSpPr>
        <p:spPr>
          <a:xfrm>
            <a:off x="6921904" y="3900741"/>
            <a:ext cx="1161403" cy="420012"/>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Transformation Layer </a:t>
            </a:r>
          </a:p>
        </p:txBody>
      </p:sp>
      <p:sp>
        <p:nvSpPr>
          <p:cNvPr id="45" name="Rectangle: Rounded Corners 44">
            <a:extLst>
              <a:ext uri="{FF2B5EF4-FFF2-40B4-BE49-F238E27FC236}">
                <a16:creationId xmlns:a16="http://schemas.microsoft.com/office/drawing/2014/main" id="{3D6053EC-E2D6-706E-D8AC-4E08D2F5AC01}"/>
              </a:ext>
            </a:extLst>
          </p:cNvPr>
          <p:cNvSpPr/>
          <p:nvPr/>
        </p:nvSpPr>
        <p:spPr>
          <a:xfrm>
            <a:off x="4594553" y="3900741"/>
            <a:ext cx="1036643" cy="403174"/>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Translation</a:t>
            </a:r>
          </a:p>
        </p:txBody>
      </p:sp>
      <p:grpSp>
        <p:nvGrpSpPr>
          <p:cNvPr id="3" name="Group 2">
            <a:extLst>
              <a:ext uri="{FF2B5EF4-FFF2-40B4-BE49-F238E27FC236}">
                <a16:creationId xmlns:a16="http://schemas.microsoft.com/office/drawing/2014/main" id="{3112813F-0CE3-CD6C-CB65-839941DB6844}"/>
              </a:ext>
            </a:extLst>
          </p:cNvPr>
          <p:cNvGrpSpPr/>
          <p:nvPr/>
        </p:nvGrpSpPr>
        <p:grpSpPr>
          <a:xfrm>
            <a:off x="4645722" y="3476259"/>
            <a:ext cx="3447952" cy="848152"/>
            <a:chOff x="4565274" y="4084300"/>
            <a:chExt cx="3688054" cy="917948"/>
          </a:xfrm>
        </p:grpSpPr>
        <p:sp>
          <p:nvSpPr>
            <p:cNvPr id="46" name="Rectangle 45">
              <a:extLst>
                <a:ext uri="{FF2B5EF4-FFF2-40B4-BE49-F238E27FC236}">
                  <a16:creationId xmlns:a16="http://schemas.microsoft.com/office/drawing/2014/main" id="{CE03C891-7FA5-2E8D-6FE9-5C359D220D72}"/>
                </a:ext>
              </a:extLst>
            </p:cNvPr>
            <p:cNvSpPr/>
            <p:nvPr/>
          </p:nvSpPr>
          <p:spPr>
            <a:xfrm>
              <a:off x="5681353" y="4546477"/>
              <a:ext cx="1338621" cy="455771"/>
            </a:xfrm>
            <a:prstGeom prst="rect">
              <a:avLst/>
            </a:prstGeom>
            <a:solidFill>
              <a:srgbClr val="5165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X12 278 Request/Response</a:t>
              </a:r>
            </a:p>
          </p:txBody>
        </p:sp>
        <p:sp>
          <p:nvSpPr>
            <p:cNvPr id="26" name="Rectangle 25">
              <a:extLst>
                <a:ext uri="{FF2B5EF4-FFF2-40B4-BE49-F238E27FC236}">
                  <a16:creationId xmlns:a16="http://schemas.microsoft.com/office/drawing/2014/main" id="{03041827-63CE-6B59-E8FB-817129F5D121}"/>
                </a:ext>
              </a:extLst>
            </p:cNvPr>
            <p:cNvSpPr/>
            <p:nvPr/>
          </p:nvSpPr>
          <p:spPr>
            <a:xfrm>
              <a:off x="4565274" y="4084300"/>
              <a:ext cx="3688054" cy="420624"/>
            </a:xfrm>
            <a:prstGeom prst="rect">
              <a:avLst/>
            </a:prstGeom>
            <a:solidFill>
              <a:srgbClr val="5165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Calibri" panose="020F0502020204030204" pitchFamily="34" charset="0"/>
                  <a:ea typeface="+mn-ea"/>
                  <a:cs typeface="+mn-cs"/>
                  <a:sym typeface="Arial"/>
                </a:rPr>
                <a:t>FHIR Bundle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Calibri" panose="020F0502020204030204" pitchFamily="34" charset="0"/>
                  <a:ea typeface="+mn-ea"/>
                  <a:cs typeface="+mn-cs"/>
                  <a:sym typeface="Arial"/>
                </a:rPr>
                <a:t>Attachments</a:t>
              </a:r>
            </a:p>
          </p:txBody>
        </p:sp>
      </p:grpSp>
      <p:sp>
        <p:nvSpPr>
          <p:cNvPr id="35" name="Arrow: Right 34">
            <a:extLst>
              <a:ext uri="{FF2B5EF4-FFF2-40B4-BE49-F238E27FC236}">
                <a16:creationId xmlns:a16="http://schemas.microsoft.com/office/drawing/2014/main" id="{05CCAF3E-BEE9-76F8-A242-93C801C8083A}"/>
              </a:ext>
            </a:extLst>
          </p:cNvPr>
          <p:cNvSpPr/>
          <p:nvPr/>
        </p:nvSpPr>
        <p:spPr>
          <a:xfrm rot="5400000">
            <a:off x="2936757" y="1967638"/>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36" name="Arrow: Right 35">
            <a:extLst>
              <a:ext uri="{FF2B5EF4-FFF2-40B4-BE49-F238E27FC236}">
                <a16:creationId xmlns:a16="http://schemas.microsoft.com/office/drawing/2014/main" id="{DB3C81DE-16BA-93A6-FB68-AD0BDDA77D52}"/>
              </a:ext>
            </a:extLst>
          </p:cNvPr>
          <p:cNvSpPr/>
          <p:nvPr/>
        </p:nvSpPr>
        <p:spPr>
          <a:xfrm rot="5400000">
            <a:off x="2936756" y="3227848"/>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5" name="Rectangle: Rounded Corners 4">
            <a:extLst>
              <a:ext uri="{FF2B5EF4-FFF2-40B4-BE49-F238E27FC236}">
                <a16:creationId xmlns:a16="http://schemas.microsoft.com/office/drawing/2014/main" id="{D7D77C58-A088-CA8B-CE2B-E2D666723B5F}"/>
              </a:ext>
            </a:extLst>
          </p:cNvPr>
          <p:cNvSpPr/>
          <p:nvPr/>
        </p:nvSpPr>
        <p:spPr>
          <a:xfrm>
            <a:off x="1735254" y="4560919"/>
            <a:ext cx="2746983" cy="645478"/>
          </a:xfrm>
          <a:prstGeom prst="roundRect">
            <a:avLst>
              <a:gd name="adj" fmla="val 17802"/>
            </a:avLst>
          </a:prstGeom>
          <a:solidFill>
            <a:schemeClr val="accent2"/>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tx1"/>
                </a:solidFill>
                <a:effectLst/>
                <a:uLnTx/>
                <a:uFillTx/>
                <a:latin typeface="Calibri" panose="020F0502020204030204" pitchFamily="34" charset="0"/>
                <a:ea typeface="+mn-ea"/>
                <a:cs typeface="+mn-cs"/>
                <a:sym typeface="Arial"/>
              </a:rPr>
              <a:t>Clinical Data Exchange</a:t>
            </a:r>
          </a:p>
        </p:txBody>
      </p:sp>
      <p:sp>
        <p:nvSpPr>
          <p:cNvPr id="6" name="Arrow: Right 5">
            <a:extLst>
              <a:ext uri="{FF2B5EF4-FFF2-40B4-BE49-F238E27FC236}">
                <a16:creationId xmlns:a16="http://schemas.microsoft.com/office/drawing/2014/main" id="{E5A0ADE1-1E89-E09F-2A66-670C1C479B3D}"/>
              </a:ext>
            </a:extLst>
          </p:cNvPr>
          <p:cNvSpPr/>
          <p:nvPr/>
        </p:nvSpPr>
        <p:spPr>
          <a:xfrm rot="5400000">
            <a:off x="2936756" y="4303383"/>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2" name="Rectangle 1">
            <a:extLst>
              <a:ext uri="{FF2B5EF4-FFF2-40B4-BE49-F238E27FC236}">
                <a16:creationId xmlns:a16="http://schemas.microsoft.com/office/drawing/2014/main" id="{71E98B38-CAB4-825D-989D-3AA7026065FB}"/>
              </a:ext>
            </a:extLst>
          </p:cNvPr>
          <p:cNvSpPr/>
          <p:nvPr/>
        </p:nvSpPr>
        <p:spPr>
          <a:xfrm>
            <a:off x="5491908" y="4523396"/>
            <a:ext cx="1615567" cy="5709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74749"/>
                </a:solidFill>
                <a:effectLst/>
                <a:uLnTx/>
                <a:uFillTx/>
                <a:latin typeface="Calibri" panose="020F0502020204030204" pitchFamily="34" charset="0"/>
                <a:ea typeface="+mn-ea"/>
                <a:cs typeface="+mn-cs"/>
                <a:sym typeface="Arial"/>
              </a:rPr>
              <a:t>FHIR APIs</a:t>
            </a:r>
          </a:p>
        </p:txBody>
      </p:sp>
      <p:sp>
        <p:nvSpPr>
          <p:cNvPr id="9" name="Arrow: Right 8">
            <a:extLst>
              <a:ext uri="{FF2B5EF4-FFF2-40B4-BE49-F238E27FC236}">
                <a16:creationId xmlns:a16="http://schemas.microsoft.com/office/drawing/2014/main" id="{1280BF4E-B1BE-D30A-4571-6AD87A952EEF}"/>
              </a:ext>
            </a:extLst>
          </p:cNvPr>
          <p:cNvSpPr/>
          <p:nvPr/>
        </p:nvSpPr>
        <p:spPr>
          <a:xfrm>
            <a:off x="7333797" y="4706532"/>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1" name="Arrow: Right 10">
            <a:extLst>
              <a:ext uri="{FF2B5EF4-FFF2-40B4-BE49-F238E27FC236}">
                <a16:creationId xmlns:a16="http://schemas.microsoft.com/office/drawing/2014/main" id="{9D58A548-1DE0-587D-01C1-A53D27D16FCA}"/>
              </a:ext>
            </a:extLst>
          </p:cNvPr>
          <p:cNvSpPr/>
          <p:nvPr/>
        </p:nvSpPr>
        <p:spPr>
          <a:xfrm rot="10800000">
            <a:off x="5023646" y="4701861"/>
            <a:ext cx="268829" cy="241789"/>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5" name="Rectangle: Rounded Corners 14">
            <a:extLst>
              <a:ext uri="{FF2B5EF4-FFF2-40B4-BE49-F238E27FC236}">
                <a16:creationId xmlns:a16="http://schemas.microsoft.com/office/drawing/2014/main" id="{31C88090-CD16-FBF1-D76F-23F46B6ED634}"/>
              </a:ext>
            </a:extLst>
          </p:cNvPr>
          <p:cNvSpPr/>
          <p:nvPr/>
        </p:nvSpPr>
        <p:spPr>
          <a:xfrm>
            <a:off x="8216883" y="4529897"/>
            <a:ext cx="2728202" cy="645478"/>
          </a:xfrm>
          <a:prstGeom prst="roundRect">
            <a:avLst>
              <a:gd name="adj" fmla="val 17802"/>
            </a:avLst>
          </a:prstGeom>
          <a:solidFill>
            <a:schemeClr val="accent2"/>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tx1"/>
                </a:solidFill>
                <a:effectLst/>
                <a:uLnTx/>
                <a:uFillTx/>
                <a:latin typeface="Calibri" panose="020F0502020204030204" pitchFamily="34" charset="0"/>
                <a:ea typeface="+mn-ea"/>
                <a:cs typeface="+mn-cs"/>
                <a:sym typeface="Arial"/>
              </a:rPr>
              <a:t>Clinical Data Exchange</a:t>
            </a:r>
          </a:p>
        </p:txBody>
      </p:sp>
      <p:sp>
        <p:nvSpPr>
          <p:cNvPr id="8" name="TextBox 7">
            <a:extLst>
              <a:ext uri="{FF2B5EF4-FFF2-40B4-BE49-F238E27FC236}">
                <a16:creationId xmlns:a16="http://schemas.microsoft.com/office/drawing/2014/main" id="{971DC13F-A9DE-3941-9397-9B923FDC9757}"/>
              </a:ext>
            </a:extLst>
          </p:cNvPr>
          <p:cNvSpPr txBox="1"/>
          <p:nvPr/>
        </p:nvSpPr>
        <p:spPr>
          <a:xfrm>
            <a:off x="448570" y="5553313"/>
            <a:ext cx="3707316" cy="984885"/>
          </a:xfrm>
          <a:prstGeom prst="rect">
            <a:avLst/>
          </a:prstGeom>
          <a:noFill/>
          <a:ln>
            <a:solidFill>
              <a:schemeClr val="accent1"/>
            </a:solidFill>
          </a:ln>
        </p:spPr>
        <p:txBody>
          <a:bodyPr wrap="square" rtlCol="0">
            <a:spAutoFit/>
          </a:bodyPr>
          <a:lstStyle/>
          <a:p>
            <a:r>
              <a:rPr lang="en-US" dirty="0"/>
              <a:t>Changes in  CMS-0057-F final rule:</a:t>
            </a:r>
          </a:p>
          <a:p>
            <a:pPr marL="285750" lvl="2"/>
            <a:r>
              <a:rPr lang="en-US" sz="1100" dirty="0"/>
              <a:t>National Standards Group issued Enforcement Discretion and will no longer require the use of X12 278 Request / Response if the Prior Authorization API is used</a:t>
            </a:r>
          </a:p>
        </p:txBody>
      </p:sp>
      <p:sp>
        <p:nvSpPr>
          <p:cNvPr id="14" name="Oval 13">
            <a:extLst>
              <a:ext uri="{FF2B5EF4-FFF2-40B4-BE49-F238E27FC236}">
                <a16:creationId xmlns:a16="http://schemas.microsoft.com/office/drawing/2014/main" id="{562E2CC7-0A03-0EF0-CD23-01F97406C7CD}"/>
              </a:ext>
            </a:extLst>
          </p:cNvPr>
          <p:cNvSpPr/>
          <p:nvPr/>
        </p:nvSpPr>
        <p:spPr>
          <a:xfrm>
            <a:off x="4468788" y="1188577"/>
            <a:ext cx="3734646" cy="7239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E87596D-83F3-EB6C-EEBE-3B56F3743CE0}"/>
              </a:ext>
            </a:extLst>
          </p:cNvPr>
          <p:cNvSpPr/>
          <p:nvPr/>
        </p:nvSpPr>
        <p:spPr>
          <a:xfrm>
            <a:off x="4481785" y="3352552"/>
            <a:ext cx="3734646" cy="108691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9BB5936-DDFF-2DBF-FB07-5220F23DD809}"/>
              </a:ext>
            </a:extLst>
          </p:cNvPr>
          <p:cNvSpPr/>
          <p:nvPr/>
        </p:nvSpPr>
        <p:spPr>
          <a:xfrm>
            <a:off x="4482237" y="2382850"/>
            <a:ext cx="3734646" cy="7281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35BA8AA-DF17-5348-BD72-4FC495404ECB}"/>
              </a:ext>
            </a:extLst>
          </p:cNvPr>
          <p:cNvSpPr txBox="1"/>
          <p:nvPr/>
        </p:nvSpPr>
        <p:spPr>
          <a:xfrm>
            <a:off x="5489253" y="1581242"/>
            <a:ext cx="2015295" cy="307777"/>
          </a:xfrm>
          <a:prstGeom prst="rect">
            <a:avLst/>
          </a:prstGeom>
          <a:noFill/>
        </p:spPr>
        <p:txBody>
          <a:bodyPr wrap="none" rtlCol="0">
            <a:spAutoFit/>
          </a:bodyPr>
          <a:lstStyle/>
          <a:p>
            <a:r>
              <a:rPr lang="en-US" dirty="0">
                <a:solidFill>
                  <a:srgbClr val="FF0000"/>
                </a:solidFill>
              </a:rPr>
              <a:t>May return PA Number</a:t>
            </a:r>
          </a:p>
        </p:txBody>
      </p:sp>
      <p:sp>
        <p:nvSpPr>
          <p:cNvPr id="24" name="TextBox 23">
            <a:extLst>
              <a:ext uri="{FF2B5EF4-FFF2-40B4-BE49-F238E27FC236}">
                <a16:creationId xmlns:a16="http://schemas.microsoft.com/office/drawing/2014/main" id="{F5334FD3-8990-ED57-E7C6-BCB93F3BEFDE}"/>
              </a:ext>
            </a:extLst>
          </p:cNvPr>
          <p:cNvSpPr txBox="1"/>
          <p:nvPr/>
        </p:nvSpPr>
        <p:spPr>
          <a:xfrm>
            <a:off x="5496442" y="2782964"/>
            <a:ext cx="2015295" cy="307777"/>
          </a:xfrm>
          <a:prstGeom prst="rect">
            <a:avLst/>
          </a:prstGeom>
          <a:noFill/>
        </p:spPr>
        <p:txBody>
          <a:bodyPr wrap="none" rtlCol="0">
            <a:spAutoFit/>
          </a:bodyPr>
          <a:lstStyle/>
          <a:p>
            <a:r>
              <a:rPr lang="en-US" dirty="0">
                <a:solidFill>
                  <a:srgbClr val="FF0000"/>
                </a:solidFill>
              </a:rPr>
              <a:t>May return PA Number</a:t>
            </a:r>
          </a:p>
        </p:txBody>
      </p:sp>
      <p:sp>
        <p:nvSpPr>
          <p:cNvPr id="28" name="TextBox 27">
            <a:extLst>
              <a:ext uri="{FF2B5EF4-FFF2-40B4-BE49-F238E27FC236}">
                <a16:creationId xmlns:a16="http://schemas.microsoft.com/office/drawing/2014/main" id="{5D780419-B39F-7C75-D4FA-A7D739CDFFBC}"/>
              </a:ext>
            </a:extLst>
          </p:cNvPr>
          <p:cNvSpPr txBox="1"/>
          <p:nvPr/>
        </p:nvSpPr>
        <p:spPr>
          <a:xfrm>
            <a:off x="5423263" y="4391203"/>
            <a:ext cx="1854995" cy="307777"/>
          </a:xfrm>
          <a:prstGeom prst="rect">
            <a:avLst/>
          </a:prstGeom>
          <a:noFill/>
        </p:spPr>
        <p:txBody>
          <a:bodyPr wrap="none" rtlCol="0">
            <a:spAutoFit/>
          </a:bodyPr>
          <a:lstStyle/>
          <a:p>
            <a:r>
              <a:rPr lang="en-US" dirty="0">
                <a:solidFill>
                  <a:srgbClr val="FF0000"/>
                </a:solidFill>
              </a:rPr>
              <a:t>X12 278 not required</a:t>
            </a:r>
          </a:p>
        </p:txBody>
      </p:sp>
    </p:spTree>
    <p:extLst>
      <p:ext uri="{BB962C8B-B14F-4D97-AF65-F5344CB8AC3E}">
        <p14:creationId xmlns:p14="http://schemas.microsoft.com/office/powerpoint/2010/main" val="40546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D6C27-B7AE-381C-A1C8-9544D946888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FC8C7C0-0C4E-A32F-32FF-8BD8B44921B4}"/>
              </a:ext>
            </a:extLst>
          </p:cNvPr>
          <p:cNvSpPr>
            <a:spLocks noGrp="1"/>
          </p:cNvSpPr>
          <p:nvPr>
            <p:ph type="body" sz="quarter" idx="13"/>
          </p:nvPr>
        </p:nvSpPr>
        <p:spPr>
          <a:xfrm>
            <a:off x="4419601" y="315791"/>
            <a:ext cx="7396162" cy="365125"/>
          </a:xfrm>
        </p:spPr>
        <p:txBody>
          <a:bodyPr/>
          <a:lstStyle/>
          <a:p>
            <a:r>
              <a:rPr lang="en-US" dirty="0"/>
              <a:t>COVERAGE REQUIREMENTS DISCOVERY (CRD)</a:t>
            </a:r>
          </a:p>
        </p:txBody>
      </p:sp>
      <p:sp>
        <p:nvSpPr>
          <p:cNvPr id="153" name="Text Placeholder 4">
            <a:extLst>
              <a:ext uri="{FF2B5EF4-FFF2-40B4-BE49-F238E27FC236}">
                <a16:creationId xmlns:a16="http://schemas.microsoft.com/office/drawing/2014/main" id="{2FFD0495-E423-407B-A9AD-951F6F99C4A8}"/>
              </a:ext>
            </a:extLst>
          </p:cNvPr>
          <p:cNvSpPr>
            <a:spLocks noGrp="1"/>
          </p:cNvSpPr>
          <p:nvPr>
            <p:ph type="body" sz="quarter" idx="14"/>
          </p:nvPr>
        </p:nvSpPr>
        <p:spPr>
          <a:xfrm>
            <a:off x="5476904" y="4705308"/>
            <a:ext cx="5883605" cy="1883797"/>
          </a:xfrm>
        </p:spPr>
        <p:txBody>
          <a:bodyPr/>
          <a:lstStyle/>
          <a:p>
            <a:pPr marL="182880" indent="-182880">
              <a:spcBef>
                <a:spcPts val="600"/>
              </a:spcBef>
              <a:buFont typeface="Arial" panose="020B0604020202020204" pitchFamily="34" charset="0"/>
              <a:buChar char="•"/>
            </a:pPr>
            <a:r>
              <a:rPr lang="en-US" sz="1200" dirty="0"/>
              <a:t>CRD is triggered by workflow and queries patient’s payer to determine if PA is required </a:t>
            </a:r>
            <a:r>
              <a:rPr lang="en-US" sz="1200" b="1" dirty="0"/>
              <a:t>(replaces providers’ need to determine PA requirements by payer)</a:t>
            </a:r>
          </a:p>
          <a:p>
            <a:pPr marL="182880" indent="-182880">
              <a:spcBef>
                <a:spcPts val="600"/>
              </a:spcBef>
              <a:buFont typeface="Arial" panose="020B0604020202020204" pitchFamily="34" charset="0"/>
              <a:buChar char="•"/>
            </a:pPr>
            <a:r>
              <a:rPr lang="en-US" sz="1200" dirty="0"/>
              <a:t>If PA is required and</a:t>
            </a:r>
          </a:p>
          <a:p>
            <a:pPr marL="457200" indent="-182880">
              <a:spcBef>
                <a:spcPts val="600"/>
              </a:spcBef>
              <a:buClr>
                <a:schemeClr val="accent1"/>
              </a:buClr>
              <a:buFont typeface="Calibri" panose="020F0502020204030204" pitchFamily="34" charset="0"/>
              <a:buChar char="‒"/>
            </a:pPr>
            <a:r>
              <a:rPr lang="en-US" sz="1200" dirty="0"/>
              <a:t>sufficient information is provided, </a:t>
            </a:r>
            <a:r>
              <a:rPr lang="en-US" sz="1200" b="1" dirty="0"/>
              <a:t>Payer may indicate authorization is satisfied by returning a unique ID (Determination Response) that is the Prior Authorization Number</a:t>
            </a:r>
          </a:p>
          <a:p>
            <a:pPr marL="457200" indent="-182880">
              <a:spcBef>
                <a:spcPts val="600"/>
              </a:spcBef>
              <a:buClr>
                <a:schemeClr val="accent1"/>
              </a:buClr>
              <a:buFont typeface="Calibri" panose="020F0502020204030204" pitchFamily="34" charset="0"/>
              <a:buChar char="‒"/>
            </a:pPr>
            <a:r>
              <a:rPr lang="en-US" sz="1200" dirty="0"/>
              <a:t>additional information is required, Payer provides link to specific questionnaires </a:t>
            </a:r>
          </a:p>
        </p:txBody>
      </p:sp>
      <p:sp>
        <p:nvSpPr>
          <p:cNvPr id="15" name="Text Placeholder 14">
            <a:extLst>
              <a:ext uri="{FF2B5EF4-FFF2-40B4-BE49-F238E27FC236}">
                <a16:creationId xmlns:a16="http://schemas.microsoft.com/office/drawing/2014/main" id="{7D9BDCC9-DCA8-E828-EC53-7F939A136975}"/>
              </a:ext>
            </a:extLst>
          </p:cNvPr>
          <p:cNvSpPr>
            <a:spLocks noGrp="1"/>
          </p:cNvSpPr>
          <p:nvPr>
            <p:ph type="body" sz="quarter" idx="15"/>
          </p:nvPr>
        </p:nvSpPr>
        <p:spPr>
          <a:xfrm>
            <a:off x="308696" y="1651232"/>
            <a:ext cx="4303947" cy="4943546"/>
          </a:xfrm>
        </p:spPr>
        <p:txBody>
          <a:bodyPr/>
          <a:lstStyle/>
          <a:p>
            <a:pPr>
              <a:spcBef>
                <a:spcPts val="600"/>
              </a:spcBef>
            </a:pPr>
            <a:r>
              <a:rPr lang="en-US" sz="1400" b="1" dirty="0">
                <a:solidFill>
                  <a:schemeClr val="accent1"/>
                </a:solidFill>
              </a:rPr>
              <a:t>Purpose</a:t>
            </a:r>
          </a:p>
          <a:p>
            <a:pPr marL="182880" indent="-182880">
              <a:spcBef>
                <a:spcPts val="300"/>
              </a:spcBef>
              <a:buFont typeface="Arial" panose="020B0604020202020204" pitchFamily="34" charset="0"/>
              <a:buChar char="•"/>
            </a:pPr>
            <a:r>
              <a:rPr lang="en-US" sz="1200" dirty="0">
                <a:solidFill>
                  <a:srgbClr val="FF0000"/>
                </a:solidFill>
              </a:rPr>
              <a:t>Takes guesswork out </a:t>
            </a:r>
            <a:r>
              <a:rPr lang="en-US" sz="1200" dirty="0"/>
              <a:t>of patient specific coverage by sharing authorization or process requirements in workflow</a:t>
            </a:r>
          </a:p>
          <a:p>
            <a:pPr marL="182880" indent="-182880">
              <a:spcBef>
                <a:spcPts val="300"/>
              </a:spcBef>
              <a:buFont typeface="Arial" panose="020B0604020202020204" pitchFamily="34" charset="0"/>
              <a:buChar char="•"/>
            </a:pPr>
            <a:r>
              <a:rPr lang="en-US" sz="1200" dirty="0">
                <a:solidFill>
                  <a:srgbClr val="FF0000"/>
                </a:solidFill>
              </a:rPr>
              <a:t>Improves transparency </a:t>
            </a:r>
            <a:r>
              <a:rPr lang="en-US" sz="1200" dirty="0"/>
              <a:t>of patient and procedure specific rules to provider and patient</a:t>
            </a:r>
          </a:p>
          <a:p>
            <a:pPr marL="182880" indent="-182880">
              <a:spcBef>
                <a:spcPts val="300"/>
              </a:spcBef>
              <a:buFont typeface="Arial" panose="020B0604020202020204" pitchFamily="34" charset="0"/>
              <a:buChar char="•"/>
            </a:pPr>
            <a:r>
              <a:rPr lang="en-US" sz="1200" dirty="0">
                <a:solidFill>
                  <a:srgbClr val="FF0000"/>
                </a:solidFill>
              </a:rPr>
              <a:t>Exposes information about patient benefits </a:t>
            </a:r>
            <a:r>
              <a:rPr lang="en-US" sz="1200" dirty="0"/>
              <a:t>when care team is most likely with or near patient, so options can be discussed and decided upon</a:t>
            </a:r>
          </a:p>
          <a:p>
            <a:pPr>
              <a:spcBef>
                <a:spcPts val="300"/>
              </a:spcBef>
            </a:pPr>
            <a:r>
              <a:rPr lang="en-US" sz="1400" b="1" dirty="0">
                <a:solidFill>
                  <a:schemeClr val="accent1"/>
                </a:solidFill>
              </a:rPr>
              <a:t>Technology</a:t>
            </a:r>
          </a:p>
          <a:p>
            <a:pPr>
              <a:spcBef>
                <a:spcPts val="300"/>
              </a:spcBef>
            </a:pPr>
            <a:r>
              <a:rPr lang="en-US" sz="1200" dirty="0"/>
              <a:t>Takes advantage of CDS Hooks to integrate provider workflow with Payer decision support.</a:t>
            </a:r>
          </a:p>
          <a:p>
            <a:pPr>
              <a:spcBef>
                <a:spcPts val="300"/>
              </a:spcBef>
            </a:pPr>
            <a:r>
              <a:rPr lang="en-US" sz="1400" b="1" dirty="0">
                <a:solidFill>
                  <a:schemeClr val="accent1"/>
                </a:solidFill>
              </a:rPr>
              <a:t>Workflow</a:t>
            </a:r>
          </a:p>
          <a:p>
            <a:pPr>
              <a:spcBef>
                <a:spcPts val="300"/>
              </a:spcBef>
            </a:pPr>
            <a:r>
              <a:rPr lang="en-US" sz="1200" dirty="0"/>
              <a:t>May be triggered at scheduling time, during the order process, on demand, or at the end of an encounter.</a:t>
            </a:r>
          </a:p>
          <a:p>
            <a:pPr>
              <a:spcBef>
                <a:spcPts val="300"/>
              </a:spcBef>
            </a:pPr>
            <a:r>
              <a:rPr lang="en-US" sz="1400" b="1" dirty="0">
                <a:solidFill>
                  <a:schemeClr val="accent1"/>
                </a:solidFill>
              </a:rPr>
              <a:t>Requires (in general)</a:t>
            </a:r>
          </a:p>
          <a:p>
            <a:pPr>
              <a:spcBef>
                <a:spcPts val="300"/>
              </a:spcBef>
            </a:pPr>
            <a:r>
              <a:rPr lang="en-US" sz="1200" dirty="0"/>
              <a:t>Information relevant to the patient, provider, insurance, encounter purpose, orders placed or under consideration.</a:t>
            </a:r>
          </a:p>
          <a:p>
            <a:pPr>
              <a:spcBef>
                <a:spcPts val="300"/>
              </a:spcBef>
            </a:pPr>
            <a:r>
              <a:rPr lang="en-US" sz="1400" b="1" dirty="0">
                <a:solidFill>
                  <a:schemeClr val="accent1"/>
                </a:solidFill>
              </a:rPr>
              <a:t>Returns</a:t>
            </a:r>
          </a:p>
          <a:p>
            <a:pPr marL="182880" indent="-182880">
              <a:spcBef>
                <a:spcPts val="300"/>
              </a:spcBef>
              <a:buFont typeface="Arial" panose="020B0604020202020204" pitchFamily="34" charset="0"/>
              <a:buChar char="•"/>
            </a:pPr>
            <a:r>
              <a:rPr lang="en-US" sz="1200" dirty="0"/>
              <a:t>Determination of need for prior authorization and points to documentation requirements with ability to link to DTR</a:t>
            </a:r>
          </a:p>
          <a:p>
            <a:pPr marL="182880" indent="-182880">
              <a:spcBef>
                <a:spcPts val="300"/>
              </a:spcBef>
              <a:buFont typeface="Arial" panose="020B0604020202020204" pitchFamily="34" charset="0"/>
              <a:buChar char="•"/>
            </a:pPr>
            <a:r>
              <a:rPr lang="en-US" sz="1200" dirty="0"/>
              <a:t>May eliminate need for an authorization if payer determines available information satisfies authorization requirements</a:t>
            </a:r>
            <a:endParaRPr lang="en-US" sz="1400" dirty="0"/>
          </a:p>
        </p:txBody>
      </p:sp>
      <p:sp>
        <p:nvSpPr>
          <p:cNvPr id="6" name="Rectangle: Rounded Corners 5">
            <a:extLst>
              <a:ext uri="{FF2B5EF4-FFF2-40B4-BE49-F238E27FC236}">
                <a16:creationId xmlns:a16="http://schemas.microsoft.com/office/drawing/2014/main" id="{E013F191-5656-6DB4-1971-8F46C9B19AF9}"/>
              </a:ext>
            </a:extLst>
          </p:cNvPr>
          <p:cNvSpPr/>
          <p:nvPr/>
        </p:nvSpPr>
        <p:spPr>
          <a:xfrm>
            <a:off x="4965001" y="1209413"/>
            <a:ext cx="4303947" cy="3200386"/>
          </a:xfrm>
          <a:prstGeom prst="roundRect">
            <a:avLst>
              <a:gd name="adj" fmla="val 5948"/>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7" name="Rectangle: Rounded Corners 6">
            <a:extLst>
              <a:ext uri="{FF2B5EF4-FFF2-40B4-BE49-F238E27FC236}">
                <a16:creationId xmlns:a16="http://schemas.microsoft.com/office/drawing/2014/main" id="{762B041A-736D-E7DC-D789-48D2388B3527}"/>
              </a:ext>
            </a:extLst>
          </p:cNvPr>
          <p:cNvSpPr/>
          <p:nvPr/>
        </p:nvSpPr>
        <p:spPr>
          <a:xfrm>
            <a:off x="9410315" y="1209316"/>
            <a:ext cx="2412571" cy="3200386"/>
          </a:xfrm>
          <a:prstGeom prst="roundRect">
            <a:avLst>
              <a:gd name="adj" fmla="val 5948"/>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2" name="Rectangle: Rounded Corners 11">
            <a:extLst>
              <a:ext uri="{FF2B5EF4-FFF2-40B4-BE49-F238E27FC236}">
                <a16:creationId xmlns:a16="http://schemas.microsoft.com/office/drawing/2014/main" id="{DA78E054-362A-5243-5A4B-2D1B866315D8}"/>
              </a:ext>
            </a:extLst>
          </p:cNvPr>
          <p:cNvSpPr/>
          <p:nvPr/>
        </p:nvSpPr>
        <p:spPr>
          <a:xfrm>
            <a:off x="7591882" y="3269856"/>
            <a:ext cx="1484671" cy="320039"/>
          </a:xfrm>
          <a:prstGeom prst="roundRect">
            <a:avLst>
              <a:gd name="adj" fmla="val 21718"/>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Evaluate Response</a:t>
            </a:r>
          </a:p>
        </p:txBody>
      </p:sp>
      <p:sp>
        <p:nvSpPr>
          <p:cNvPr id="13" name="Rectangle: Rounded Corners 12">
            <a:extLst>
              <a:ext uri="{FF2B5EF4-FFF2-40B4-BE49-F238E27FC236}">
                <a16:creationId xmlns:a16="http://schemas.microsoft.com/office/drawing/2014/main" id="{075AA2B0-3174-4625-E767-2B7D8E97B4FB}"/>
              </a:ext>
            </a:extLst>
          </p:cNvPr>
          <p:cNvSpPr/>
          <p:nvPr/>
        </p:nvSpPr>
        <p:spPr>
          <a:xfrm>
            <a:off x="9599436" y="3119155"/>
            <a:ext cx="1398276" cy="583646"/>
          </a:xfrm>
          <a:prstGeom prst="roundRect">
            <a:avLst>
              <a:gd name="adj" fmla="val 21718"/>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Sends CDS Hooks Response</a:t>
            </a:r>
          </a:p>
        </p:txBody>
      </p:sp>
      <p:sp>
        <p:nvSpPr>
          <p:cNvPr id="20" name="TextBox 19">
            <a:extLst>
              <a:ext uri="{FF2B5EF4-FFF2-40B4-BE49-F238E27FC236}">
                <a16:creationId xmlns:a16="http://schemas.microsoft.com/office/drawing/2014/main" id="{71EB93DD-8CC4-EA4E-47A7-5B5BCEEAFB61}"/>
              </a:ext>
            </a:extLst>
          </p:cNvPr>
          <p:cNvSpPr txBox="1"/>
          <p:nvPr/>
        </p:nvSpPr>
        <p:spPr>
          <a:xfrm rot="16200000">
            <a:off x="10984578" y="2515649"/>
            <a:ext cx="1367375" cy="261610"/>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cs typeface="Arial"/>
                <a:sym typeface="Arial"/>
              </a:rPr>
              <a:t>PAYER</a:t>
            </a: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21" name="TextBox 20">
            <a:extLst>
              <a:ext uri="{FF2B5EF4-FFF2-40B4-BE49-F238E27FC236}">
                <a16:creationId xmlns:a16="http://schemas.microsoft.com/office/drawing/2014/main" id="{A07C1B54-4F69-86E1-D99B-3B49153CF1C8}"/>
              </a:ext>
            </a:extLst>
          </p:cNvPr>
          <p:cNvSpPr txBox="1"/>
          <p:nvPr/>
        </p:nvSpPr>
        <p:spPr>
          <a:xfrm rot="5400000">
            <a:off x="3813849" y="2459849"/>
            <a:ext cx="2910612" cy="415498"/>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cs typeface="Arial"/>
                <a:sym typeface="Arial"/>
              </a:rPr>
              <a:t>PROVIDER EHR/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cs typeface="Arial"/>
                <a:sym typeface="Arial"/>
              </a:rPr>
              <a:t>BACK-OFFICE SYSTEMS</a:t>
            </a:r>
          </a:p>
        </p:txBody>
      </p:sp>
      <p:sp>
        <p:nvSpPr>
          <p:cNvPr id="52" name="Rectangle: Rounded Corners 51">
            <a:extLst>
              <a:ext uri="{FF2B5EF4-FFF2-40B4-BE49-F238E27FC236}">
                <a16:creationId xmlns:a16="http://schemas.microsoft.com/office/drawing/2014/main" id="{3D1A8A43-2C24-5429-2B95-030C25C054DD}"/>
              </a:ext>
            </a:extLst>
          </p:cNvPr>
          <p:cNvSpPr/>
          <p:nvPr/>
        </p:nvSpPr>
        <p:spPr>
          <a:xfrm>
            <a:off x="10051400" y="2384499"/>
            <a:ext cx="1455864" cy="602136"/>
          </a:xfrm>
          <a:prstGeom prst="roundRect">
            <a:avLst>
              <a:gd name="adj" fmla="val 20940"/>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Library of services, coverage rules/templates</a:t>
            </a:r>
          </a:p>
        </p:txBody>
      </p:sp>
      <p:cxnSp>
        <p:nvCxnSpPr>
          <p:cNvPr id="54" name="Straight Arrow Connector 53">
            <a:extLst>
              <a:ext uri="{FF2B5EF4-FFF2-40B4-BE49-F238E27FC236}">
                <a16:creationId xmlns:a16="http://schemas.microsoft.com/office/drawing/2014/main" id="{7D56EC30-AB60-61E2-9DB5-955EB1053AEF}"/>
              </a:ext>
            </a:extLst>
          </p:cNvPr>
          <p:cNvCxnSpPr>
            <a:cxnSpLocks/>
          </p:cNvCxnSpPr>
          <p:nvPr/>
        </p:nvCxnSpPr>
        <p:spPr>
          <a:xfrm>
            <a:off x="6650706" y="1805597"/>
            <a:ext cx="465343"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B9CA981-21A6-FE0C-CDC8-9A5E93E03676}"/>
              </a:ext>
            </a:extLst>
          </p:cNvPr>
          <p:cNvCxnSpPr>
            <a:cxnSpLocks/>
          </p:cNvCxnSpPr>
          <p:nvPr/>
        </p:nvCxnSpPr>
        <p:spPr>
          <a:xfrm>
            <a:off x="8843010" y="1809555"/>
            <a:ext cx="665167"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FED900-A13B-B7DE-98E4-5B0A1C83D285}"/>
              </a:ext>
            </a:extLst>
          </p:cNvPr>
          <p:cNvCxnSpPr>
            <a:cxnSpLocks/>
          </p:cNvCxnSpPr>
          <p:nvPr/>
        </p:nvCxnSpPr>
        <p:spPr>
          <a:xfrm flipH="1">
            <a:off x="9090034" y="3410978"/>
            <a:ext cx="50940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A29C6ED-C67D-0BA7-5293-12BCDFB60BFD}"/>
              </a:ext>
            </a:extLst>
          </p:cNvPr>
          <p:cNvCxnSpPr>
            <a:cxnSpLocks/>
          </p:cNvCxnSpPr>
          <p:nvPr/>
        </p:nvCxnSpPr>
        <p:spPr>
          <a:xfrm>
            <a:off x="9899643" y="2253489"/>
            <a:ext cx="0" cy="86415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9FF62D3-DCA9-E15E-D908-527A257B3FAA}"/>
              </a:ext>
            </a:extLst>
          </p:cNvPr>
          <p:cNvCxnSpPr>
            <a:cxnSpLocks/>
            <a:stCxn id="11" idx="3"/>
          </p:cNvCxnSpPr>
          <p:nvPr/>
        </p:nvCxnSpPr>
        <p:spPr>
          <a:xfrm>
            <a:off x="11176710" y="1813304"/>
            <a:ext cx="120907" cy="551568"/>
          </a:xfrm>
          <a:prstGeom prst="bentConnector3">
            <a:avLst>
              <a:gd name="adj1" fmla="val 102307"/>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AAC7DB7A-0409-1A0D-0FD1-2A2D0680223C}"/>
              </a:ext>
            </a:extLst>
          </p:cNvPr>
          <p:cNvCxnSpPr>
            <a:cxnSpLocks/>
            <a:endCxn id="13" idx="3"/>
          </p:cNvCxnSpPr>
          <p:nvPr/>
        </p:nvCxnSpPr>
        <p:spPr>
          <a:xfrm rot="5400000">
            <a:off x="10949349" y="3042915"/>
            <a:ext cx="416426" cy="319700"/>
          </a:xfrm>
          <a:prstGeom prst="bentConnector5">
            <a:avLst>
              <a:gd name="adj1" fmla="val 36369"/>
              <a:gd name="adj2" fmla="val -1159"/>
              <a:gd name="adj3" fmla="val 104457"/>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A96E2703-17FA-3F6B-717D-A8290DACD895}"/>
              </a:ext>
            </a:extLst>
          </p:cNvPr>
          <p:cNvSpPr/>
          <p:nvPr/>
        </p:nvSpPr>
        <p:spPr>
          <a:xfrm>
            <a:off x="5795373" y="2889701"/>
            <a:ext cx="1421732" cy="322142"/>
          </a:xfrm>
          <a:prstGeom prst="roundRect">
            <a:avLst>
              <a:gd name="adj" fmla="val 21718"/>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No PA Requirement</a:t>
            </a:r>
          </a:p>
        </p:txBody>
      </p:sp>
      <p:sp>
        <p:nvSpPr>
          <p:cNvPr id="100" name="Rectangle: Rounded Corners 99">
            <a:extLst>
              <a:ext uri="{FF2B5EF4-FFF2-40B4-BE49-F238E27FC236}">
                <a16:creationId xmlns:a16="http://schemas.microsoft.com/office/drawing/2014/main" id="{4AB602BE-772E-240F-F280-8D0622ECD2B5}"/>
              </a:ext>
            </a:extLst>
          </p:cNvPr>
          <p:cNvSpPr/>
          <p:nvPr/>
        </p:nvSpPr>
        <p:spPr>
          <a:xfrm>
            <a:off x="5801797" y="3269857"/>
            <a:ext cx="1421732" cy="320040"/>
          </a:xfrm>
          <a:prstGeom prst="roundRect">
            <a:avLst>
              <a:gd name="adj" fmla="val 21718"/>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Determination Resp</a:t>
            </a:r>
          </a:p>
        </p:txBody>
      </p:sp>
      <p:sp>
        <p:nvSpPr>
          <p:cNvPr id="101" name="Rectangle: Rounded Corners 100">
            <a:extLst>
              <a:ext uri="{FF2B5EF4-FFF2-40B4-BE49-F238E27FC236}">
                <a16:creationId xmlns:a16="http://schemas.microsoft.com/office/drawing/2014/main" id="{4CFA982D-7A10-D45A-5DB2-E7B4ADCDC959}"/>
              </a:ext>
            </a:extLst>
          </p:cNvPr>
          <p:cNvSpPr/>
          <p:nvPr/>
        </p:nvSpPr>
        <p:spPr>
          <a:xfrm>
            <a:off x="5790824" y="3660869"/>
            <a:ext cx="1421732" cy="320040"/>
          </a:xfrm>
          <a:prstGeom prst="roundRect">
            <a:avLst>
              <a:gd name="adj" fmla="val 21718"/>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Needs Addl Doc</a:t>
            </a:r>
          </a:p>
        </p:txBody>
      </p:sp>
      <p:cxnSp>
        <p:nvCxnSpPr>
          <p:cNvPr id="106" name="Connector: Elbow 105">
            <a:extLst>
              <a:ext uri="{FF2B5EF4-FFF2-40B4-BE49-F238E27FC236}">
                <a16:creationId xmlns:a16="http://schemas.microsoft.com/office/drawing/2014/main" id="{040D3520-AC36-7B31-2F84-B95D827EA676}"/>
              </a:ext>
            </a:extLst>
          </p:cNvPr>
          <p:cNvCxnSpPr>
            <a:cxnSpLocks/>
            <a:stCxn id="12" idx="0"/>
            <a:endCxn id="99" idx="3"/>
          </p:cNvCxnSpPr>
          <p:nvPr/>
        </p:nvCxnSpPr>
        <p:spPr>
          <a:xfrm rot="16200000" flipV="1">
            <a:off x="7666120" y="2601757"/>
            <a:ext cx="219084" cy="1117113"/>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479CB02E-93BB-A0A9-C639-B1C2DF081EF8}"/>
              </a:ext>
            </a:extLst>
          </p:cNvPr>
          <p:cNvCxnSpPr>
            <a:cxnSpLocks/>
            <a:stCxn id="12" idx="2"/>
            <a:endCxn id="101" idx="3"/>
          </p:cNvCxnSpPr>
          <p:nvPr/>
        </p:nvCxnSpPr>
        <p:spPr>
          <a:xfrm rot="5400000">
            <a:off x="7657890" y="3144561"/>
            <a:ext cx="230994" cy="1121662"/>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32469D35-1281-2A71-EDB0-E442620544D3}"/>
              </a:ext>
            </a:extLst>
          </p:cNvPr>
          <p:cNvCxnSpPr>
            <a:cxnSpLocks/>
            <a:stCxn id="101" idx="2"/>
          </p:cNvCxnSpPr>
          <p:nvPr/>
        </p:nvCxnSpPr>
        <p:spPr>
          <a:xfrm rot="16200000" flipH="1">
            <a:off x="6987578" y="3495021"/>
            <a:ext cx="118419" cy="1090194"/>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50">
            <a:extLst>
              <a:ext uri="{FF2B5EF4-FFF2-40B4-BE49-F238E27FC236}">
                <a16:creationId xmlns:a16="http://schemas.microsoft.com/office/drawing/2014/main" id="{B35B0014-C4CA-3C76-3648-A2EBD9996F01}"/>
              </a:ext>
            </a:extLst>
          </p:cNvPr>
          <p:cNvSpPr/>
          <p:nvPr/>
        </p:nvSpPr>
        <p:spPr>
          <a:xfrm>
            <a:off x="7591882" y="3939306"/>
            <a:ext cx="1484671" cy="320039"/>
          </a:xfrm>
          <a:prstGeom prst="roundRect">
            <a:avLst>
              <a:gd name="adj" fmla="val 22255"/>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Launch DTR</a:t>
            </a:r>
          </a:p>
        </p:txBody>
      </p:sp>
      <p:sp>
        <p:nvSpPr>
          <p:cNvPr id="174" name="Cylinder 173">
            <a:extLst>
              <a:ext uri="{FF2B5EF4-FFF2-40B4-BE49-F238E27FC236}">
                <a16:creationId xmlns:a16="http://schemas.microsoft.com/office/drawing/2014/main" id="{C54AB08A-872B-B5A7-23A9-95CE892DF9B8}"/>
              </a:ext>
            </a:extLst>
          </p:cNvPr>
          <p:cNvSpPr/>
          <p:nvPr/>
        </p:nvSpPr>
        <p:spPr>
          <a:xfrm>
            <a:off x="6101647" y="2227294"/>
            <a:ext cx="756790" cy="524193"/>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marL="0" marR="0" lvl="0" indent="0" algn="ctr" defTabSz="914400" rtl="0" eaLnBrk="1" fontAlgn="auto" latinLnBrk="0" hangingPunct="1">
              <a:lnSpc>
                <a:spcPts val="11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Patient Records</a:t>
            </a:r>
          </a:p>
        </p:txBody>
      </p:sp>
      <p:cxnSp>
        <p:nvCxnSpPr>
          <p:cNvPr id="203" name="Connector: Elbow 202">
            <a:extLst>
              <a:ext uri="{FF2B5EF4-FFF2-40B4-BE49-F238E27FC236}">
                <a16:creationId xmlns:a16="http://schemas.microsoft.com/office/drawing/2014/main" id="{E9DBDD2B-88AB-9A96-E261-5FD627A2E631}"/>
              </a:ext>
            </a:extLst>
          </p:cNvPr>
          <p:cNvCxnSpPr>
            <a:cxnSpLocks/>
            <a:stCxn id="99" idx="1"/>
            <a:endCxn id="174" idx="2"/>
          </p:cNvCxnSpPr>
          <p:nvPr/>
        </p:nvCxnSpPr>
        <p:spPr>
          <a:xfrm rot="10800000" flipH="1">
            <a:off x="5795373" y="2489392"/>
            <a:ext cx="306274" cy="561381"/>
          </a:xfrm>
          <a:prstGeom prst="bentConnector3">
            <a:avLst>
              <a:gd name="adj1" fmla="val -3974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1691D5B2-A52F-2282-F26E-958CFFC3CF1D}"/>
              </a:ext>
            </a:extLst>
          </p:cNvPr>
          <p:cNvCxnSpPr>
            <a:cxnSpLocks/>
            <a:stCxn id="100" idx="1"/>
            <a:endCxn id="174" idx="2"/>
          </p:cNvCxnSpPr>
          <p:nvPr/>
        </p:nvCxnSpPr>
        <p:spPr>
          <a:xfrm rot="10800000" flipH="1">
            <a:off x="5801797" y="2489391"/>
            <a:ext cx="299850" cy="940486"/>
          </a:xfrm>
          <a:prstGeom prst="bentConnector3">
            <a:avLst>
              <a:gd name="adj1" fmla="val -76238"/>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6E7588D-0FF1-E1DA-E71B-8850762BA525}"/>
              </a:ext>
            </a:extLst>
          </p:cNvPr>
          <p:cNvSpPr/>
          <p:nvPr/>
        </p:nvSpPr>
        <p:spPr>
          <a:xfrm>
            <a:off x="9541018" y="1344270"/>
            <a:ext cx="1635692" cy="938068"/>
          </a:xfrm>
          <a:prstGeom prst="roundRect">
            <a:avLst>
              <a:gd name="adj" fmla="val 14652"/>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CDS service searches repository of services</a:t>
            </a:r>
          </a:p>
        </p:txBody>
      </p:sp>
      <p:sp>
        <p:nvSpPr>
          <p:cNvPr id="10" name="Rectangle: Rounded Corners 9">
            <a:extLst>
              <a:ext uri="{FF2B5EF4-FFF2-40B4-BE49-F238E27FC236}">
                <a16:creationId xmlns:a16="http://schemas.microsoft.com/office/drawing/2014/main" id="{BD3149CE-B2FD-FB65-CE22-20E3F75BEEDB}"/>
              </a:ext>
            </a:extLst>
          </p:cNvPr>
          <p:cNvSpPr/>
          <p:nvPr/>
        </p:nvSpPr>
        <p:spPr>
          <a:xfrm>
            <a:off x="5766376" y="1536767"/>
            <a:ext cx="1092061" cy="559776"/>
          </a:xfrm>
          <a:prstGeom prst="roundRect">
            <a:avLst>
              <a:gd name="adj" fmla="val 22255"/>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Provider orders service</a:t>
            </a:r>
          </a:p>
        </p:txBody>
      </p:sp>
      <p:sp>
        <p:nvSpPr>
          <p:cNvPr id="60" name="Rectangle: Rounded Corners 59">
            <a:extLst>
              <a:ext uri="{FF2B5EF4-FFF2-40B4-BE49-F238E27FC236}">
                <a16:creationId xmlns:a16="http://schemas.microsoft.com/office/drawing/2014/main" id="{E023FFCC-EC70-1B90-3FEC-82200FB04D33}"/>
              </a:ext>
            </a:extLst>
          </p:cNvPr>
          <p:cNvSpPr/>
          <p:nvPr/>
        </p:nvSpPr>
        <p:spPr>
          <a:xfrm>
            <a:off x="7116049" y="1344270"/>
            <a:ext cx="1964462" cy="930570"/>
          </a:xfrm>
          <a:prstGeom prst="roundRect">
            <a:avLst>
              <a:gd name="adj" fmla="val 12046"/>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Invokes service and </a:t>
            </a:r>
            <a:b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b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send pre-fetch FHIR data from patient’s record and order Information</a:t>
            </a:r>
          </a:p>
        </p:txBody>
      </p:sp>
      <p:cxnSp>
        <p:nvCxnSpPr>
          <p:cNvPr id="175" name="Connector: Elbow 174">
            <a:extLst>
              <a:ext uri="{FF2B5EF4-FFF2-40B4-BE49-F238E27FC236}">
                <a16:creationId xmlns:a16="http://schemas.microsoft.com/office/drawing/2014/main" id="{6DF38D5D-45DF-88EE-66A9-4A6D054FA3EA}"/>
              </a:ext>
            </a:extLst>
          </p:cNvPr>
          <p:cNvCxnSpPr>
            <a:cxnSpLocks/>
            <a:stCxn id="60" idx="2"/>
          </p:cNvCxnSpPr>
          <p:nvPr/>
        </p:nvCxnSpPr>
        <p:spPr>
          <a:xfrm rot="5400000">
            <a:off x="7375134" y="1774347"/>
            <a:ext cx="222653" cy="1223640"/>
          </a:xfrm>
          <a:prstGeom prst="bentConnector2">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C5D326C6-65D0-B30C-E8F5-2746AF4CF5A7}"/>
              </a:ext>
            </a:extLst>
          </p:cNvPr>
          <p:cNvCxnSpPr>
            <a:cxnSpLocks/>
          </p:cNvCxnSpPr>
          <p:nvPr/>
        </p:nvCxnSpPr>
        <p:spPr>
          <a:xfrm rot="10800000" flipV="1">
            <a:off x="6904837" y="2292282"/>
            <a:ext cx="2883856" cy="372906"/>
          </a:xfrm>
          <a:prstGeom prst="bentConnector3">
            <a:avLst>
              <a:gd name="adj1" fmla="val -376"/>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8BF240A-F84A-4F17-F7DA-D54FE3C0411F}"/>
              </a:ext>
            </a:extLst>
          </p:cNvPr>
          <p:cNvSpPr txBox="1"/>
          <p:nvPr/>
        </p:nvSpPr>
        <p:spPr>
          <a:xfrm>
            <a:off x="7829419" y="2734028"/>
            <a:ext cx="1427724" cy="93316"/>
          </a:xfrm>
          <a:prstGeom prst="rect">
            <a:avLst/>
          </a:prstGeom>
          <a:noFill/>
        </p:spPr>
        <p:txBody>
          <a:bodyPr wrap="square" lIns="0" tIns="0" rIns="0" bIns="0" rtlCol="0">
            <a:normAutofit fontScale="40000" lnSpcReduction="20000"/>
          </a:bodyPr>
          <a:lstStyle/>
          <a:p>
            <a:pPr algn="l"/>
            <a:r>
              <a:rPr lang="en-US" sz="1600" dirty="0"/>
              <a:t>Request additional information</a:t>
            </a:r>
          </a:p>
        </p:txBody>
      </p:sp>
      <p:cxnSp>
        <p:nvCxnSpPr>
          <p:cNvPr id="5" name="Straight Arrow Connector 4">
            <a:extLst>
              <a:ext uri="{FF2B5EF4-FFF2-40B4-BE49-F238E27FC236}">
                <a16:creationId xmlns:a16="http://schemas.microsoft.com/office/drawing/2014/main" id="{F8595D08-AA0A-76D4-FC7E-FB4FC9432466}"/>
              </a:ext>
            </a:extLst>
          </p:cNvPr>
          <p:cNvCxnSpPr>
            <a:cxnSpLocks/>
            <a:stCxn id="12" idx="1"/>
          </p:cNvCxnSpPr>
          <p:nvPr/>
        </p:nvCxnSpPr>
        <p:spPr>
          <a:xfrm flipH="1">
            <a:off x="7223529" y="3429876"/>
            <a:ext cx="368353"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738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21569-9166-53C4-BFA0-37FA510131F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D3F92C8-F26B-2119-40F3-CD904B5AFB26}"/>
              </a:ext>
            </a:extLst>
          </p:cNvPr>
          <p:cNvSpPr>
            <a:spLocks noGrp="1"/>
          </p:cNvSpPr>
          <p:nvPr>
            <p:ph type="body" sz="quarter" idx="13"/>
          </p:nvPr>
        </p:nvSpPr>
        <p:spPr>
          <a:xfrm>
            <a:off x="4789715" y="315791"/>
            <a:ext cx="7026048" cy="365125"/>
          </a:xfrm>
        </p:spPr>
        <p:txBody>
          <a:bodyPr/>
          <a:lstStyle/>
          <a:p>
            <a:r>
              <a:rPr lang="en-US" dirty="0"/>
              <a:t>DOCUMENTATION TEMPLATES AND RULES</a:t>
            </a:r>
          </a:p>
        </p:txBody>
      </p:sp>
      <p:sp>
        <p:nvSpPr>
          <p:cNvPr id="153" name="Text Placeholder 4">
            <a:extLst>
              <a:ext uri="{FF2B5EF4-FFF2-40B4-BE49-F238E27FC236}">
                <a16:creationId xmlns:a16="http://schemas.microsoft.com/office/drawing/2014/main" id="{514FF69C-6709-A2AD-022F-ED5EFD35F71D}"/>
              </a:ext>
            </a:extLst>
          </p:cNvPr>
          <p:cNvSpPr>
            <a:spLocks noGrp="1"/>
          </p:cNvSpPr>
          <p:nvPr>
            <p:ph type="body" sz="quarter" idx="14"/>
          </p:nvPr>
        </p:nvSpPr>
        <p:spPr>
          <a:xfrm>
            <a:off x="5508702" y="4156639"/>
            <a:ext cx="6518719" cy="2615636"/>
          </a:xfrm>
        </p:spPr>
        <p:txBody>
          <a:bodyPr/>
          <a:lstStyle/>
          <a:p>
            <a:pPr marL="0" indent="0">
              <a:spcBef>
                <a:spcPts val="600"/>
              </a:spcBef>
              <a:buNone/>
            </a:pPr>
            <a:r>
              <a:rPr lang="en-US" sz="1200" dirty="0"/>
              <a:t>DTR uses context of CRD (provider, patient, orders, ….) and retrieves template(s) and documentation rules from payer </a:t>
            </a:r>
            <a:r>
              <a:rPr lang="en-US" sz="1200" b="1" dirty="0"/>
              <a:t>(no need to manually enter  available information)</a:t>
            </a:r>
          </a:p>
          <a:p>
            <a:pPr marL="457200" indent="-182880">
              <a:spcBef>
                <a:spcPts val="600"/>
              </a:spcBef>
              <a:buClr>
                <a:schemeClr val="accent1"/>
              </a:buClr>
              <a:buFont typeface="Calibri" panose="020F0502020204030204" pitchFamily="34" charset="0"/>
              <a:buChar char="‒"/>
            </a:pPr>
            <a:r>
              <a:rPr lang="en-US" sz="1200" dirty="0">
                <a:solidFill>
                  <a:schemeClr val="bg2"/>
                </a:solidFill>
              </a:rPr>
              <a:t>Retrieves information </a:t>
            </a:r>
            <a:r>
              <a:rPr lang="en-US" sz="1200" dirty="0"/>
              <a:t>from patient’s medical record and prepopulates the template </a:t>
            </a:r>
            <a:r>
              <a:rPr lang="en-US" sz="1200" b="1" dirty="0"/>
              <a:t>(eliminates duplicate entry)</a:t>
            </a:r>
          </a:p>
          <a:p>
            <a:pPr marL="457200" indent="-182880">
              <a:spcBef>
                <a:spcPts val="600"/>
              </a:spcBef>
              <a:buClr>
                <a:schemeClr val="accent1"/>
              </a:buClr>
              <a:buFont typeface="Calibri" panose="020F0502020204030204" pitchFamily="34" charset="0"/>
              <a:buChar char="‒"/>
            </a:pPr>
            <a:r>
              <a:rPr lang="en-US" sz="1200" dirty="0"/>
              <a:t>Prompt for missing information and allow review (specific to the service/item requested)</a:t>
            </a:r>
          </a:p>
          <a:p>
            <a:pPr marL="457200" indent="-182880">
              <a:spcBef>
                <a:spcPts val="600"/>
              </a:spcBef>
              <a:buClr>
                <a:schemeClr val="accent1"/>
              </a:buClr>
              <a:buFont typeface="Calibri" panose="020F0502020204030204" pitchFamily="34" charset="0"/>
              <a:buChar char="‒"/>
            </a:pPr>
            <a:r>
              <a:rPr lang="en-US" sz="1200" dirty="0"/>
              <a:t>Complex guidelines can be handled with </a:t>
            </a:r>
            <a:r>
              <a:rPr lang="en-US" sz="1200" dirty="0">
                <a:solidFill>
                  <a:schemeClr val="bg2"/>
                </a:solidFill>
              </a:rPr>
              <a:t>adaptive forms </a:t>
            </a:r>
            <a:r>
              <a:rPr lang="en-US" sz="1200" dirty="0"/>
              <a:t>that solicit (from the patient’s record or provider) relevant information based on prior answers. </a:t>
            </a:r>
            <a:r>
              <a:rPr lang="en-US" sz="1200" b="1" dirty="0"/>
              <a:t>(dramatically reduces need for large amount of clinical information)</a:t>
            </a:r>
          </a:p>
          <a:p>
            <a:pPr marL="457200" indent="-182880">
              <a:spcBef>
                <a:spcPts val="600"/>
              </a:spcBef>
              <a:buClr>
                <a:schemeClr val="accent1"/>
              </a:buClr>
              <a:buFont typeface="Calibri" panose="020F0502020204030204" pitchFamily="34" charset="0"/>
              <a:buChar char="‒"/>
            </a:pPr>
            <a:r>
              <a:rPr lang="en-US" sz="1200" dirty="0">
                <a:solidFill>
                  <a:srgbClr val="FF0000"/>
                </a:solidFill>
              </a:rPr>
              <a:t>Option exists for Payer (using adaptive forms) to declare authorization requirements are satisfied as part of DTR</a:t>
            </a:r>
          </a:p>
          <a:p>
            <a:pPr marL="457200" indent="-182880">
              <a:spcBef>
                <a:spcPts val="600"/>
              </a:spcBef>
              <a:buClr>
                <a:schemeClr val="accent1"/>
              </a:buClr>
              <a:buFont typeface="Calibri" panose="020F0502020204030204" pitchFamily="34" charset="0"/>
              <a:buChar char="‒"/>
            </a:pPr>
            <a:r>
              <a:rPr lang="en-US" sz="1200" dirty="0">
                <a:solidFill>
                  <a:srgbClr val="FF0000"/>
                </a:solidFill>
              </a:rPr>
              <a:t>This process replaces the need to request, gather, and submit documentation</a:t>
            </a:r>
          </a:p>
        </p:txBody>
      </p:sp>
      <p:sp>
        <p:nvSpPr>
          <p:cNvPr id="15" name="Text Placeholder 14">
            <a:extLst>
              <a:ext uri="{FF2B5EF4-FFF2-40B4-BE49-F238E27FC236}">
                <a16:creationId xmlns:a16="http://schemas.microsoft.com/office/drawing/2014/main" id="{B56559F8-A1AA-64EA-0D73-9ED7B7DD8F05}"/>
              </a:ext>
            </a:extLst>
          </p:cNvPr>
          <p:cNvSpPr>
            <a:spLocks noGrp="1"/>
          </p:cNvSpPr>
          <p:nvPr>
            <p:ph type="body" sz="quarter" idx="15"/>
          </p:nvPr>
        </p:nvSpPr>
        <p:spPr>
          <a:xfrm>
            <a:off x="350636" y="1631838"/>
            <a:ext cx="4806403" cy="4925565"/>
          </a:xfrm>
        </p:spPr>
        <p:txBody>
          <a:bodyPr/>
          <a:lstStyle/>
          <a:p>
            <a:pPr>
              <a:spcBef>
                <a:spcPts val="300"/>
              </a:spcBef>
            </a:pPr>
            <a:r>
              <a:rPr lang="en-US" sz="1400" b="1" dirty="0">
                <a:solidFill>
                  <a:schemeClr val="accent1"/>
                </a:solidFill>
              </a:rPr>
              <a:t>Purpose</a:t>
            </a:r>
          </a:p>
          <a:p>
            <a:pPr marL="182880" indent="-182880">
              <a:spcBef>
                <a:spcPts val="300"/>
              </a:spcBef>
              <a:buFont typeface="Arial" panose="020B0604020202020204" pitchFamily="34" charset="0"/>
              <a:buChar char="•"/>
            </a:pPr>
            <a:r>
              <a:rPr lang="en-US" sz="1200" dirty="0">
                <a:solidFill>
                  <a:srgbClr val="FF0000"/>
                </a:solidFill>
              </a:rPr>
              <a:t>Automates the process of assembling clinical documentation </a:t>
            </a:r>
            <a:r>
              <a:rPr lang="en-US" sz="1200" dirty="0"/>
              <a:t>to support a prior authorization request for a specific payer</a:t>
            </a:r>
          </a:p>
          <a:p>
            <a:pPr marL="182880" indent="-182880">
              <a:spcBef>
                <a:spcPts val="300"/>
              </a:spcBef>
              <a:buFont typeface="Arial" panose="020B0604020202020204" pitchFamily="34" charset="0"/>
              <a:buChar char="•"/>
            </a:pPr>
            <a:r>
              <a:rPr lang="en-US" sz="1200" dirty="0"/>
              <a:t>Based on the payer’s rules regarding required documentation</a:t>
            </a:r>
          </a:p>
          <a:p>
            <a:pPr marL="182880" indent="-182880">
              <a:spcBef>
                <a:spcPts val="300"/>
              </a:spcBef>
              <a:buFont typeface="Arial" panose="020B0604020202020204" pitchFamily="34" charset="0"/>
              <a:buChar char="•"/>
            </a:pPr>
            <a:r>
              <a:rPr lang="en-US" sz="1200" dirty="0">
                <a:solidFill>
                  <a:srgbClr val="FF0000"/>
                </a:solidFill>
              </a:rPr>
              <a:t>Allows automatic population of the template from the patient’s record</a:t>
            </a:r>
            <a:r>
              <a:rPr lang="en-US" sz="1200" dirty="0"/>
              <a:t> and only request missing documentation </a:t>
            </a:r>
          </a:p>
          <a:p>
            <a:pPr marL="182880" indent="-182880">
              <a:spcBef>
                <a:spcPts val="300"/>
              </a:spcBef>
              <a:buFont typeface="Arial" panose="020B0604020202020204" pitchFamily="34" charset="0"/>
              <a:buChar char="•"/>
            </a:pPr>
            <a:r>
              <a:rPr lang="en-US" sz="1200" dirty="0">
                <a:solidFill>
                  <a:srgbClr val="FF0000"/>
                </a:solidFill>
              </a:rPr>
              <a:t>Allows documentation to be captured during the patient encounter </a:t>
            </a:r>
            <a:r>
              <a:rPr lang="en-US" sz="1200" dirty="0"/>
              <a:t>to minimize the delay associated with PA</a:t>
            </a:r>
          </a:p>
          <a:p>
            <a:pPr>
              <a:spcBef>
                <a:spcPts val="300"/>
              </a:spcBef>
            </a:pPr>
            <a:r>
              <a:rPr lang="en-US" sz="1400" b="1" dirty="0">
                <a:solidFill>
                  <a:schemeClr val="accent1"/>
                </a:solidFill>
              </a:rPr>
              <a:t>Technology</a:t>
            </a:r>
          </a:p>
          <a:p>
            <a:pPr marL="171450" indent="-171450">
              <a:spcBef>
                <a:spcPts val="300"/>
              </a:spcBef>
              <a:buFont typeface="Arial" panose="020B0604020202020204" pitchFamily="34" charset="0"/>
              <a:buChar char="•"/>
            </a:pPr>
            <a:r>
              <a:rPr lang="en-US" sz="1200" dirty="0"/>
              <a:t>Takes advantage of SDC Questionnaire and Clinical Quality language (CQL) to assemble documentation required to support a prior authorization request</a:t>
            </a:r>
          </a:p>
          <a:p>
            <a:pPr marL="171450" indent="-171450">
              <a:spcBef>
                <a:spcPts val="300"/>
              </a:spcBef>
              <a:buFont typeface="Arial" panose="020B0604020202020204" pitchFamily="34" charset="0"/>
              <a:buChar char="•"/>
            </a:pPr>
            <a:r>
              <a:rPr lang="en-US" sz="1200" dirty="0"/>
              <a:t>Supports both traditional FHIR questionnaires and adaptive forms to navigate complex guidelines with minimal user interaction</a:t>
            </a:r>
          </a:p>
          <a:p>
            <a:pPr>
              <a:spcBef>
                <a:spcPts val="300"/>
              </a:spcBef>
            </a:pPr>
            <a:r>
              <a:rPr lang="en-US" sz="1400" b="1" dirty="0">
                <a:solidFill>
                  <a:schemeClr val="accent1"/>
                </a:solidFill>
              </a:rPr>
              <a:t>Workflow</a:t>
            </a:r>
          </a:p>
          <a:p>
            <a:pPr>
              <a:spcBef>
                <a:spcPts val="300"/>
              </a:spcBef>
            </a:pPr>
            <a:r>
              <a:rPr lang="en-US" sz="1200" dirty="0"/>
              <a:t>May be triggered from CRD, delayed, standalone, or via CDex</a:t>
            </a:r>
          </a:p>
          <a:p>
            <a:pPr>
              <a:spcBef>
                <a:spcPts val="300"/>
              </a:spcBef>
            </a:pPr>
            <a:r>
              <a:rPr lang="en-US" sz="1400" b="1" dirty="0">
                <a:solidFill>
                  <a:schemeClr val="accent1"/>
                </a:solidFill>
              </a:rPr>
              <a:t>Requires (in general)</a:t>
            </a:r>
          </a:p>
          <a:p>
            <a:pPr>
              <a:spcBef>
                <a:spcPts val="300"/>
              </a:spcBef>
            </a:pPr>
            <a:r>
              <a:rPr lang="en-US" sz="1200" dirty="0"/>
              <a:t>Information relevant to the patient, provider, insurance, encounter purpose, orders placed or under consideration.</a:t>
            </a:r>
          </a:p>
          <a:p>
            <a:pPr>
              <a:spcBef>
                <a:spcPts val="300"/>
              </a:spcBef>
            </a:pPr>
            <a:r>
              <a:rPr lang="en-US" sz="1400" b="1" dirty="0">
                <a:solidFill>
                  <a:schemeClr val="accent1"/>
                </a:solidFill>
              </a:rPr>
              <a:t>Returns</a:t>
            </a:r>
          </a:p>
          <a:p>
            <a:pPr>
              <a:spcBef>
                <a:spcPts val="300"/>
              </a:spcBef>
            </a:pPr>
            <a:r>
              <a:rPr lang="en-US" sz="1200" dirty="0"/>
              <a:t>A completed documentation template and reference to specific FHIR resources required to support the medical necessity of the service or item that is the target of the prior authorization request</a:t>
            </a:r>
          </a:p>
        </p:txBody>
      </p:sp>
      <p:sp>
        <p:nvSpPr>
          <p:cNvPr id="32" name="Rectangle: Rounded Corners 31">
            <a:extLst>
              <a:ext uri="{FF2B5EF4-FFF2-40B4-BE49-F238E27FC236}">
                <a16:creationId xmlns:a16="http://schemas.microsoft.com/office/drawing/2014/main" id="{DFAD937F-A6DF-6B9E-A79C-AF20AFE7389D}"/>
              </a:ext>
            </a:extLst>
          </p:cNvPr>
          <p:cNvSpPr/>
          <p:nvPr/>
        </p:nvSpPr>
        <p:spPr>
          <a:xfrm>
            <a:off x="5772150" y="947733"/>
            <a:ext cx="3846111" cy="3195638"/>
          </a:xfrm>
          <a:prstGeom prst="roundRect">
            <a:avLst>
              <a:gd name="adj" fmla="val 4756"/>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33" name="Rectangle: Rounded Corners 32">
            <a:extLst>
              <a:ext uri="{FF2B5EF4-FFF2-40B4-BE49-F238E27FC236}">
                <a16:creationId xmlns:a16="http://schemas.microsoft.com/office/drawing/2014/main" id="{F49EEAC2-3BAB-1A05-A114-551FBE7940F6}"/>
              </a:ext>
            </a:extLst>
          </p:cNvPr>
          <p:cNvSpPr/>
          <p:nvPr/>
        </p:nvSpPr>
        <p:spPr>
          <a:xfrm>
            <a:off x="9739659" y="947733"/>
            <a:ext cx="1933229" cy="3195638"/>
          </a:xfrm>
          <a:prstGeom prst="roundRect">
            <a:avLst>
              <a:gd name="adj" fmla="val 7426"/>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34" name="Rectangle: Rounded Corners 33">
            <a:extLst>
              <a:ext uri="{FF2B5EF4-FFF2-40B4-BE49-F238E27FC236}">
                <a16:creationId xmlns:a16="http://schemas.microsoft.com/office/drawing/2014/main" id="{C223E5FD-1126-E84D-2800-76013A7F8895}"/>
              </a:ext>
            </a:extLst>
          </p:cNvPr>
          <p:cNvSpPr/>
          <p:nvPr/>
        </p:nvSpPr>
        <p:spPr>
          <a:xfrm>
            <a:off x="6153149" y="2277601"/>
            <a:ext cx="1040604" cy="443680"/>
          </a:xfrm>
          <a:prstGeom prst="roundRect">
            <a:avLst>
              <a:gd name="adj" fmla="val 22255"/>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Provider/ Staff</a:t>
            </a:r>
          </a:p>
        </p:txBody>
      </p:sp>
      <p:sp>
        <p:nvSpPr>
          <p:cNvPr id="36" name="Rectangle: Rounded Corners 35">
            <a:extLst>
              <a:ext uri="{FF2B5EF4-FFF2-40B4-BE49-F238E27FC236}">
                <a16:creationId xmlns:a16="http://schemas.microsoft.com/office/drawing/2014/main" id="{A597BDF7-CB90-792E-8DCD-DC7B31E6B95D}"/>
              </a:ext>
            </a:extLst>
          </p:cNvPr>
          <p:cNvSpPr/>
          <p:nvPr/>
        </p:nvSpPr>
        <p:spPr>
          <a:xfrm>
            <a:off x="10340908" y="1533851"/>
            <a:ext cx="909491" cy="1175594"/>
          </a:xfrm>
          <a:prstGeom prst="roundRect">
            <a:avLst>
              <a:gd name="adj" fmla="val 12829"/>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Library of services, coverage rules / templates</a:t>
            </a:r>
          </a:p>
        </p:txBody>
      </p:sp>
      <p:cxnSp>
        <p:nvCxnSpPr>
          <p:cNvPr id="37" name="Straight Arrow Connector 36">
            <a:extLst>
              <a:ext uri="{FF2B5EF4-FFF2-40B4-BE49-F238E27FC236}">
                <a16:creationId xmlns:a16="http://schemas.microsoft.com/office/drawing/2014/main" id="{C6A76F0A-5958-6558-120B-5A347DEDBB0B}"/>
              </a:ext>
            </a:extLst>
          </p:cNvPr>
          <p:cNvCxnSpPr>
            <a:cxnSpLocks/>
          </p:cNvCxnSpPr>
          <p:nvPr/>
        </p:nvCxnSpPr>
        <p:spPr>
          <a:xfrm>
            <a:off x="6553200" y="1978198"/>
            <a:ext cx="852187"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F2F8E44-E140-C01F-E33B-4BFB9A5FCBA6}"/>
              </a:ext>
            </a:extLst>
          </p:cNvPr>
          <p:cNvCxnSpPr>
            <a:cxnSpLocks/>
          </p:cNvCxnSpPr>
          <p:nvPr/>
        </p:nvCxnSpPr>
        <p:spPr>
          <a:xfrm flipH="1">
            <a:off x="7193753" y="2497321"/>
            <a:ext cx="683869" cy="212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A898B56-F019-A11E-46F8-BF28E185C168}"/>
              </a:ext>
            </a:extLst>
          </p:cNvPr>
          <p:cNvSpPr/>
          <p:nvPr/>
        </p:nvSpPr>
        <p:spPr>
          <a:xfrm>
            <a:off x="7877622" y="3759588"/>
            <a:ext cx="1066800" cy="269488"/>
          </a:xfrm>
          <a:prstGeom prst="roundRect">
            <a:avLst>
              <a:gd name="adj" fmla="val 22255"/>
            </a:avLst>
          </a:prstGeom>
          <a:solidFill>
            <a:schemeClr val="accent6">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prstClr val="white"/>
                </a:solidFill>
                <a:effectLst/>
                <a:uLnTx/>
                <a:uFillTx/>
                <a:latin typeface="Arial" panose="020B0604020202020204"/>
                <a:ea typeface="+mn-ea"/>
                <a:cs typeface="+mn-cs"/>
                <a:sym typeface="Arial"/>
              </a:rPr>
              <a:t>Launch PAS</a:t>
            </a:r>
          </a:p>
        </p:txBody>
      </p:sp>
      <p:sp>
        <p:nvSpPr>
          <p:cNvPr id="40" name="Cylinder 39">
            <a:extLst>
              <a:ext uri="{FF2B5EF4-FFF2-40B4-BE49-F238E27FC236}">
                <a16:creationId xmlns:a16="http://schemas.microsoft.com/office/drawing/2014/main" id="{01F0D1E9-BA2A-1035-FA2B-3B3B446C913E}"/>
              </a:ext>
            </a:extLst>
          </p:cNvPr>
          <p:cNvSpPr/>
          <p:nvPr/>
        </p:nvSpPr>
        <p:spPr>
          <a:xfrm>
            <a:off x="6268416" y="1750843"/>
            <a:ext cx="721131" cy="427765"/>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marL="0" marR="0" lvl="0" indent="0" algn="ctr" defTabSz="914400" rtl="0" eaLnBrk="1" fontAlgn="auto" latinLnBrk="0" hangingPunct="1">
              <a:lnSpc>
                <a:spcPts val="11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Patient Records</a:t>
            </a:r>
          </a:p>
        </p:txBody>
      </p:sp>
      <p:cxnSp>
        <p:nvCxnSpPr>
          <p:cNvPr id="41" name="Connector: Elbow 40">
            <a:extLst>
              <a:ext uri="{FF2B5EF4-FFF2-40B4-BE49-F238E27FC236}">
                <a16:creationId xmlns:a16="http://schemas.microsoft.com/office/drawing/2014/main" id="{5D54192A-F3F5-93B2-AFD1-D3D715F71B77}"/>
              </a:ext>
            </a:extLst>
          </p:cNvPr>
          <p:cNvCxnSpPr>
            <a:cxnSpLocks/>
            <a:stCxn id="40" idx="2"/>
            <a:endCxn id="35" idx="1"/>
          </p:cNvCxnSpPr>
          <p:nvPr/>
        </p:nvCxnSpPr>
        <p:spPr>
          <a:xfrm rot="10800000" flipH="1" flipV="1">
            <a:off x="6268415" y="1964725"/>
            <a:ext cx="1144609" cy="1517019"/>
          </a:xfrm>
          <a:prstGeom prst="bentConnector3">
            <a:avLst>
              <a:gd name="adj1" fmla="val -19972"/>
            </a:avLst>
          </a:prstGeom>
          <a:ln w="222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2E1DFF55-C448-57C2-8442-9B7EF75B2A9D}"/>
              </a:ext>
            </a:extLst>
          </p:cNvPr>
          <p:cNvSpPr/>
          <p:nvPr/>
        </p:nvSpPr>
        <p:spPr>
          <a:xfrm>
            <a:off x="7410150" y="1079734"/>
            <a:ext cx="2001746" cy="490056"/>
          </a:xfrm>
          <a:prstGeom prst="roundRect">
            <a:avLst>
              <a:gd name="adj" fmla="val 22255"/>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Load context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Retrieve Questionnaire and CQL from payer</a:t>
            </a:r>
          </a:p>
        </p:txBody>
      </p:sp>
      <p:sp>
        <p:nvSpPr>
          <p:cNvPr id="45" name="TextBox 44">
            <a:extLst>
              <a:ext uri="{FF2B5EF4-FFF2-40B4-BE49-F238E27FC236}">
                <a16:creationId xmlns:a16="http://schemas.microsoft.com/office/drawing/2014/main" id="{E14B0A36-BB3B-F468-8C49-AF77F951A851}"/>
              </a:ext>
            </a:extLst>
          </p:cNvPr>
          <p:cNvSpPr txBox="1"/>
          <p:nvPr/>
        </p:nvSpPr>
        <p:spPr>
          <a:xfrm rot="16200000">
            <a:off x="10900819" y="1958433"/>
            <a:ext cx="1115839"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PAYER</a:t>
            </a:r>
          </a:p>
        </p:txBody>
      </p:sp>
      <p:cxnSp>
        <p:nvCxnSpPr>
          <p:cNvPr id="46" name="Straight Arrow Connector 45">
            <a:extLst>
              <a:ext uri="{FF2B5EF4-FFF2-40B4-BE49-F238E27FC236}">
                <a16:creationId xmlns:a16="http://schemas.microsoft.com/office/drawing/2014/main" id="{274E128B-BB6A-DBB3-A28D-C32F6C2B473D}"/>
              </a:ext>
            </a:extLst>
          </p:cNvPr>
          <p:cNvCxnSpPr>
            <a:cxnSpLocks/>
            <a:stCxn id="44" idx="2"/>
            <a:endCxn id="43" idx="0"/>
          </p:cNvCxnSpPr>
          <p:nvPr/>
        </p:nvCxnSpPr>
        <p:spPr>
          <a:xfrm flipH="1">
            <a:off x="8406260" y="1569790"/>
            <a:ext cx="4763" cy="1260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3FA964-6B6B-2BD2-B183-B539CCF81E51}"/>
              </a:ext>
            </a:extLst>
          </p:cNvPr>
          <p:cNvCxnSpPr>
            <a:cxnSpLocks/>
          </p:cNvCxnSpPr>
          <p:nvPr/>
        </p:nvCxnSpPr>
        <p:spPr>
          <a:xfrm flipH="1">
            <a:off x="8411022" y="2119715"/>
            <a:ext cx="1" cy="15950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C925000-BE9E-FB09-5C32-70BC24CDC7CD}"/>
              </a:ext>
            </a:extLst>
          </p:cNvPr>
          <p:cNvCxnSpPr>
            <a:cxnSpLocks/>
            <a:endCxn id="39" idx="0"/>
          </p:cNvCxnSpPr>
          <p:nvPr/>
        </p:nvCxnSpPr>
        <p:spPr>
          <a:xfrm>
            <a:off x="8411022" y="3454658"/>
            <a:ext cx="0" cy="30493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B4FE96A-1C95-4C8D-E787-C606A1570B1C}"/>
              </a:ext>
            </a:extLst>
          </p:cNvPr>
          <p:cNvCxnSpPr>
            <a:cxnSpLocks/>
          </p:cNvCxnSpPr>
          <p:nvPr/>
        </p:nvCxnSpPr>
        <p:spPr>
          <a:xfrm>
            <a:off x="6934200" y="1358533"/>
            <a:ext cx="47595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957B5FDF-761A-D1C9-097C-A89EAE09B6B5}"/>
              </a:ext>
            </a:extLst>
          </p:cNvPr>
          <p:cNvSpPr/>
          <p:nvPr/>
        </p:nvSpPr>
        <p:spPr>
          <a:xfrm>
            <a:off x="7410151" y="2805498"/>
            <a:ext cx="2001745" cy="402336"/>
          </a:xfrm>
          <a:prstGeom prst="roundRect">
            <a:avLst>
              <a:gd name="adj" fmla="val 21718"/>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If Adaptive Form (return information and repeat)</a:t>
            </a:r>
          </a:p>
        </p:txBody>
      </p:sp>
      <p:cxnSp>
        <p:nvCxnSpPr>
          <p:cNvPr id="53" name="Straight Arrow Connector 52">
            <a:extLst>
              <a:ext uri="{FF2B5EF4-FFF2-40B4-BE49-F238E27FC236}">
                <a16:creationId xmlns:a16="http://schemas.microsoft.com/office/drawing/2014/main" id="{403E40BC-A9E6-6095-CB8A-1D6E7E70086F}"/>
              </a:ext>
            </a:extLst>
          </p:cNvPr>
          <p:cNvCxnSpPr>
            <a:cxnSpLocks/>
          </p:cNvCxnSpPr>
          <p:nvPr/>
        </p:nvCxnSpPr>
        <p:spPr>
          <a:xfrm>
            <a:off x="8411022" y="2422449"/>
            <a:ext cx="2" cy="41650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7C1D716-839D-74AA-E95B-47105C54834B}"/>
              </a:ext>
            </a:extLst>
          </p:cNvPr>
          <p:cNvCxnSpPr>
            <a:cxnSpLocks/>
            <a:stCxn id="51" idx="2"/>
            <a:endCxn id="35" idx="0"/>
          </p:cNvCxnSpPr>
          <p:nvPr/>
        </p:nvCxnSpPr>
        <p:spPr>
          <a:xfrm>
            <a:off x="8411024" y="3207834"/>
            <a:ext cx="2874" cy="13675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A39DC49-5783-252B-264D-818FE1062D16}"/>
              </a:ext>
            </a:extLst>
          </p:cNvPr>
          <p:cNvCxnSpPr>
            <a:cxnSpLocks/>
            <a:stCxn id="58" idx="1"/>
            <a:endCxn id="51" idx="3"/>
          </p:cNvCxnSpPr>
          <p:nvPr/>
        </p:nvCxnSpPr>
        <p:spPr>
          <a:xfrm rot="5400000">
            <a:off x="9569578" y="2537163"/>
            <a:ext cx="311822" cy="627185"/>
          </a:xfrm>
          <a:prstGeom prst="bentConnector2">
            <a:avLst/>
          </a:prstGeom>
          <a:ln w="222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D029E70-2D74-7CCD-6D0B-F00032713405}"/>
              </a:ext>
            </a:extLst>
          </p:cNvPr>
          <p:cNvCxnSpPr>
            <a:cxnSpLocks/>
            <a:endCxn id="58" idx="3"/>
          </p:cNvCxnSpPr>
          <p:nvPr/>
        </p:nvCxnSpPr>
        <p:spPr>
          <a:xfrm>
            <a:off x="9445236" y="1367786"/>
            <a:ext cx="593845" cy="166067"/>
          </a:xfrm>
          <a:prstGeom prst="bentConnector2">
            <a:avLst/>
          </a:prstGeom>
          <a:ln w="222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2A60DC4D-87E6-9D56-14D4-87F0E20D4751}"/>
              </a:ext>
            </a:extLst>
          </p:cNvPr>
          <p:cNvSpPr/>
          <p:nvPr/>
        </p:nvSpPr>
        <p:spPr>
          <a:xfrm rot="16200000">
            <a:off x="9458585" y="1913938"/>
            <a:ext cx="1160991" cy="400820"/>
          </a:xfrm>
          <a:prstGeom prst="roundRect">
            <a:avLst>
              <a:gd name="adj" fmla="val 22255"/>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Questionnaire Management</a:t>
            </a:r>
          </a:p>
        </p:txBody>
      </p:sp>
      <p:sp>
        <p:nvSpPr>
          <p:cNvPr id="49" name="Rectangle: Rounded Corners 48">
            <a:extLst>
              <a:ext uri="{FF2B5EF4-FFF2-40B4-BE49-F238E27FC236}">
                <a16:creationId xmlns:a16="http://schemas.microsoft.com/office/drawing/2014/main" id="{8C4336E0-23BE-955B-D78C-DEC6A2468479}"/>
              </a:ext>
            </a:extLst>
          </p:cNvPr>
          <p:cNvSpPr/>
          <p:nvPr/>
        </p:nvSpPr>
        <p:spPr>
          <a:xfrm>
            <a:off x="5884611" y="1079735"/>
            <a:ext cx="1294944" cy="566278"/>
          </a:xfrm>
          <a:prstGeom prst="roundRect">
            <a:avLst>
              <a:gd name="adj" fmla="val 18891"/>
            </a:avLst>
          </a:prstGeom>
          <a:solidFill>
            <a:srgbClr val="A3B1C4"/>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CRD or Manual Launch</a:t>
            </a:r>
          </a:p>
        </p:txBody>
      </p:sp>
      <p:sp>
        <p:nvSpPr>
          <p:cNvPr id="35" name="Rectangle: Rounded Corners 34">
            <a:extLst>
              <a:ext uri="{FF2B5EF4-FFF2-40B4-BE49-F238E27FC236}">
                <a16:creationId xmlns:a16="http://schemas.microsoft.com/office/drawing/2014/main" id="{1E0830BC-03DB-4089-BE8A-9F85CE2AC2F0}"/>
              </a:ext>
            </a:extLst>
          </p:cNvPr>
          <p:cNvSpPr/>
          <p:nvPr/>
        </p:nvSpPr>
        <p:spPr>
          <a:xfrm>
            <a:off x="7413025" y="3344585"/>
            <a:ext cx="2001745" cy="274320"/>
          </a:xfrm>
          <a:prstGeom prst="roundRect">
            <a:avLst>
              <a:gd name="adj" fmla="val 21718"/>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Store resulting data</a:t>
            </a:r>
          </a:p>
        </p:txBody>
      </p:sp>
      <p:sp>
        <p:nvSpPr>
          <p:cNvPr id="42" name="Rectangle: Rounded Corners 41">
            <a:extLst>
              <a:ext uri="{FF2B5EF4-FFF2-40B4-BE49-F238E27FC236}">
                <a16:creationId xmlns:a16="http://schemas.microsoft.com/office/drawing/2014/main" id="{C310EBB2-D506-6C04-252A-8CF7EADFF95A}"/>
              </a:ext>
            </a:extLst>
          </p:cNvPr>
          <p:cNvSpPr/>
          <p:nvPr/>
        </p:nvSpPr>
        <p:spPr>
          <a:xfrm>
            <a:off x="7413024" y="2262144"/>
            <a:ext cx="2001746" cy="402599"/>
          </a:xfrm>
          <a:prstGeom prst="roundRect">
            <a:avLst>
              <a:gd name="adj" fmla="val 22255"/>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Prompt for missing information and allow review</a:t>
            </a:r>
          </a:p>
        </p:txBody>
      </p:sp>
      <p:sp>
        <p:nvSpPr>
          <p:cNvPr id="43" name="Rectangle: Rounded Corners 42">
            <a:extLst>
              <a:ext uri="{FF2B5EF4-FFF2-40B4-BE49-F238E27FC236}">
                <a16:creationId xmlns:a16="http://schemas.microsoft.com/office/drawing/2014/main" id="{9CA1DC2C-2D02-F39B-79E6-E1BF990192F0}"/>
              </a:ext>
            </a:extLst>
          </p:cNvPr>
          <p:cNvSpPr/>
          <p:nvPr/>
        </p:nvSpPr>
        <p:spPr>
          <a:xfrm>
            <a:off x="7405387" y="1695796"/>
            <a:ext cx="2001746" cy="400820"/>
          </a:xfrm>
          <a:prstGeom prst="roundRect">
            <a:avLst>
              <a:gd name="adj" fmla="val 22255"/>
            </a:avLst>
          </a:prstGeom>
          <a:solidFill>
            <a:schemeClr val="accent3"/>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mn-cs"/>
                <a:sym typeface="Arial"/>
              </a:rPr>
              <a:t>Prepopulate Questionnaire from patient record</a:t>
            </a:r>
          </a:p>
        </p:txBody>
      </p:sp>
    </p:spTree>
    <p:extLst>
      <p:ext uri="{BB962C8B-B14F-4D97-AF65-F5344CB8AC3E}">
        <p14:creationId xmlns:p14="http://schemas.microsoft.com/office/powerpoint/2010/main" val="1127377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965B801B-8596-422F-8033-5E4D0D683F8B}"/>
              </a:ext>
            </a:extLst>
          </p:cNvPr>
          <p:cNvSpPr txBox="1"/>
          <p:nvPr/>
        </p:nvSpPr>
        <p:spPr>
          <a:xfrm>
            <a:off x="2372306" y="1348206"/>
            <a:ext cx="791469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2A323A"/>
              </a:buClr>
              <a:buSzTx/>
              <a:buFont typeface="Arial"/>
              <a:buNone/>
              <a:tabLst/>
              <a:defRPr/>
            </a:pPr>
            <a:r>
              <a:rPr kumimoji="0" lang="en-US" sz="1600" b="0" i="0" u="none" strike="noStrike" kern="0" cap="none" spc="0" normalizeH="0" baseline="0" noProof="0" dirty="0">
                <a:ln>
                  <a:noFill/>
                </a:ln>
                <a:solidFill>
                  <a:schemeClr val="tx2"/>
                </a:solidFill>
                <a:effectLst/>
                <a:uLnTx/>
                <a:uFillTx/>
                <a:latin typeface="+mn-lt"/>
                <a:cs typeface="Calibri" panose="020F0502020204030204" pitchFamily="34" charset="0"/>
                <a:sym typeface="Arial"/>
              </a:rPr>
              <a:t>PAS takes the information from CRD and DTR and submits it to the payer. If result is pended due to manual review, the system is either notified when a change is made or automatically requests an update (no need to constantly check for completed PAs)</a:t>
            </a:r>
          </a:p>
        </p:txBody>
      </p:sp>
      <p:sp>
        <p:nvSpPr>
          <p:cNvPr id="38" name="Rectangle: Rounded Corners 37">
            <a:extLst>
              <a:ext uri="{FF2B5EF4-FFF2-40B4-BE49-F238E27FC236}">
                <a16:creationId xmlns:a16="http://schemas.microsoft.com/office/drawing/2014/main" id="{1F7C4F39-D219-461E-A283-115D7D48187F}"/>
              </a:ext>
            </a:extLst>
          </p:cNvPr>
          <p:cNvSpPr/>
          <p:nvPr/>
        </p:nvSpPr>
        <p:spPr>
          <a:xfrm>
            <a:off x="970081" y="2302106"/>
            <a:ext cx="3424238" cy="1246398"/>
          </a:xfrm>
          <a:prstGeom prst="roundRect">
            <a:avLst>
              <a:gd name="adj" fmla="val 12826"/>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3" name="Rectangle: Rounded Corners 12">
            <a:extLst>
              <a:ext uri="{FF2B5EF4-FFF2-40B4-BE49-F238E27FC236}">
                <a16:creationId xmlns:a16="http://schemas.microsoft.com/office/drawing/2014/main" id="{0D04330A-9824-495F-9296-75899AEEBA35}"/>
              </a:ext>
            </a:extLst>
          </p:cNvPr>
          <p:cNvSpPr/>
          <p:nvPr/>
        </p:nvSpPr>
        <p:spPr>
          <a:xfrm>
            <a:off x="7847001" y="2269204"/>
            <a:ext cx="3374918" cy="1269768"/>
          </a:xfrm>
          <a:prstGeom prst="roundRect">
            <a:avLst>
              <a:gd name="adj" fmla="val 14575"/>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32" name="Rectangle: Rounded Corners 31">
            <a:extLst>
              <a:ext uri="{FF2B5EF4-FFF2-40B4-BE49-F238E27FC236}">
                <a16:creationId xmlns:a16="http://schemas.microsoft.com/office/drawing/2014/main" id="{F81BE47F-0585-41D6-9E85-98261CE59ED0}"/>
              </a:ext>
            </a:extLst>
          </p:cNvPr>
          <p:cNvSpPr/>
          <p:nvPr/>
        </p:nvSpPr>
        <p:spPr>
          <a:xfrm>
            <a:off x="1482822" y="2516186"/>
            <a:ext cx="2728202" cy="810976"/>
          </a:xfrm>
          <a:prstGeom prst="roundRect">
            <a:avLst>
              <a:gd name="adj" fmla="val 10968"/>
            </a:avLst>
          </a:prstGeom>
          <a:solidFill>
            <a:schemeClr val="accent6">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Prior Authorization Support</a:t>
            </a:r>
          </a:p>
        </p:txBody>
      </p:sp>
      <p:sp>
        <p:nvSpPr>
          <p:cNvPr id="33" name="Rectangle: Rounded Corners 32">
            <a:extLst>
              <a:ext uri="{FF2B5EF4-FFF2-40B4-BE49-F238E27FC236}">
                <a16:creationId xmlns:a16="http://schemas.microsoft.com/office/drawing/2014/main" id="{E710A21D-CF89-4379-B8A0-1569DB6ABA8E}"/>
              </a:ext>
            </a:extLst>
          </p:cNvPr>
          <p:cNvSpPr/>
          <p:nvPr/>
        </p:nvSpPr>
        <p:spPr>
          <a:xfrm>
            <a:off x="8374146" y="2522576"/>
            <a:ext cx="2331400" cy="754033"/>
          </a:xfrm>
          <a:prstGeom prst="roundRect">
            <a:avLst>
              <a:gd name="adj" fmla="val 10968"/>
            </a:avLst>
          </a:prstGeom>
          <a:solidFill>
            <a:schemeClr val="accent6">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Prior Authorization Processing</a:t>
            </a:r>
          </a:p>
        </p:txBody>
      </p:sp>
      <p:sp>
        <p:nvSpPr>
          <p:cNvPr id="19" name="TextBox 18">
            <a:extLst>
              <a:ext uri="{FF2B5EF4-FFF2-40B4-BE49-F238E27FC236}">
                <a16:creationId xmlns:a16="http://schemas.microsoft.com/office/drawing/2014/main" id="{99E5B544-CCC4-4CC7-AC01-D1A246AB5FA6}"/>
              </a:ext>
            </a:extLst>
          </p:cNvPr>
          <p:cNvSpPr txBox="1"/>
          <p:nvPr/>
        </p:nvSpPr>
        <p:spPr>
          <a:xfrm rot="16200000">
            <a:off x="10543738" y="2730316"/>
            <a:ext cx="754033"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PAYER</a:t>
            </a:r>
          </a:p>
        </p:txBody>
      </p:sp>
      <p:sp>
        <p:nvSpPr>
          <p:cNvPr id="39" name="TextBox 38">
            <a:extLst>
              <a:ext uri="{FF2B5EF4-FFF2-40B4-BE49-F238E27FC236}">
                <a16:creationId xmlns:a16="http://schemas.microsoft.com/office/drawing/2014/main" id="{C8A54281-DABA-4B3B-A6B8-046FA2E3CAEB}"/>
              </a:ext>
            </a:extLst>
          </p:cNvPr>
          <p:cNvSpPr txBox="1"/>
          <p:nvPr/>
        </p:nvSpPr>
        <p:spPr>
          <a:xfrm rot="5400000">
            <a:off x="593877" y="2752397"/>
            <a:ext cx="1285875"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PROVIDER</a:t>
            </a:r>
          </a:p>
        </p:txBody>
      </p:sp>
      <p:sp>
        <p:nvSpPr>
          <p:cNvPr id="44" name="Rectangle: Rounded Corners 43">
            <a:extLst>
              <a:ext uri="{FF2B5EF4-FFF2-40B4-BE49-F238E27FC236}">
                <a16:creationId xmlns:a16="http://schemas.microsoft.com/office/drawing/2014/main" id="{E65B13D1-A424-4361-B2A2-6AE4202A2E7C}"/>
              </a:ext>
            </a:extLst>
          </p:cNvPr>
          <p:cNvSpPr/>
          <p:nvPr/>
        </p:nvSpPr>
        <p:spPr>
          <a:xfrm>
            <a:off x="7040778" y="2516186"/>
            <a:ext cx="1161403" cy="760423"/>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ts val="14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Transformation Layer </a:t>
            </a:r>
          </a:p>
          <a:p>
            <a:pPr marL="0" marR="0" lvl="0" indent="0" algn="ctr" defTabSz="914400" rtl="0" eaLnBrk="1" fontAlgn="auto" latinLnBrk="0" hangingPunct="1">
              <a:lnSpc>
                <a:spcPts val="14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(Optional)</a:t>
            </a:r>
          </a:p>
        </p:txBody>
      </p:sp>
      <p:sp>
        <p:nvSpPr>
          <p:cNvPr id="45" name="Rectangle: Rounded Corners 44">
            <a:extLst>
              <a:ext uri="{FF2B5EF4-FFF2-40B4-BE49-F238E27FC236}">
                <a16:creationId xmlns:a16="http://schemas.microsoft.com/office/drawing/2014/main" id="{71CC5D01-E605-483C-84BD-0F27CB5E63EC}"/>
              </a:ext>
            </a:extLst>
          </p:cNvPr>
          <p:cNvSpPr/>
          <p:nvPr/>
        </p:nvSpPr>
        <p:spPr>
          <a:xfrm>
            <a:off x="4506064" y="2516187"/>
            <a:ext cx="1036643" cy="810974"/>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Translation</a:t>
            </a:r>
          </a:p>
        </p:txBody>
      </p:sp>
      <p:sp>
        <p:nvSpPr>
          <p:cNvPr id="7" name="Text Placeholder 6">
            <a:extLst>
              <a:ext uri="{FF2B5EF4-FFF2-40B4-BE49-F238E27FC236}">
                <a16:creationId xmlns:a16="http://schemas.microsoft.com/office/drawing/2014/main" id="{F77F97E8-8603-42C9-B8E0-BB0A65949620}"/>
              </a:ext>
            </a:extLst>
          </p:cNvPr>
          <p:cNvSpPr>
            <a:spLocks noGrp="1"/>
          </p:cNvSpPr>
          <p:nvPr>
            <p:ph type="body" sz="quarter" idx="13"/>
          </p:nvPr>
        </p:nvSpPr>
        <p:spPr>
          <a:xfrm>
            <a:off x="3907205" y="258771"/>
            <a:ext cx="7914693" cy="365125"/>
          </a:xfrm>
        </p:spPr>
        <p:txBody>
          <a:bodyPr/>
          <a:lstStyle/>
          <a:p>
            <a:r>
              <a:rPr lang="en-US" dirty="0">
                <a:solidFill>
                  <a:schemeClr val="tx2"/>
                </a:solidFill>
              </a:rPr>
              <a:t>Prior Authorization Burden Reduction using X12 278</a:t>
            </a:r>
            <a:endParaRPr lang="en-US" spc="-10" dirty="0">
              <a:solidFill>
                <a:schemeClr val="tx2"/>
              </a:solidFill>
            </a:endParaRPr>
          </a:p>
          <a:p>
            <a:endParaRPr lang="en-US" dirty="0">
              <a:solidFill>
                <a:schemeClr val="tx2"/>
              </a:solidFill>
            </a:endParaRPr>
          </a:p>
        </p:txBody>
      </p:sp>
      <p:sp>
        <p:nvSpPr>
          <p:cNvPr id="28" name="Text Placeholder 4">
            <a:extLst>
              <a:ext uri="{FF2B5EF4-FFF2-40B4-BE49-F238E27FC236}">
                <a16:creationId xmlns:a16="http://schemas.microsoft.com/office/drawing/2014/main" id="{3F0BE787-569C-43B7-9FFA-7FFAD9B6E94F}"/>
              </a:ext>
            </a:extLst>
          </p:cNvPr>
          <p:cNvSpPr txBox="1">
            <a:spLocks/>
          </p:cNvSpPr>
          <p:nvPr/>
        </p:nvSpPr>
        <p:spPr>
          <a:xfrm>
            <a:off x="1041518" y="3987762"/>
            <a:ext cx="3271847" cy="1312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Assemble PA request (FHIR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Information for the X12 278</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Clinical documentation support</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Send to Intermediary</a:t>
            </a:r>
          </a:p>
        </p:txBody>
      </p:sp>
      <p:sp>
        <p:nvSpPr>
          <p:cNvPr id="37" name="Text Placeholder 4">
            <a:extLst>
              <a:ext uri="{FF2B5EF4-FFF2-40B4-BE49-F238E27FC236}">
                <a16:creationId xmlns:a16="http://schemas.microsoft.com/office/drawing/2014/main" id="{BB3E8309-56E1-476C-A202-C3EF09AD2F8B}"/>
              </a:ext>
            </a:extLst>
          </p:cNvPr>
          <p:cNvSpPr txBox="1">
            <a:spLocks/>
          </p:cNvSpPr>
          <p:nvPr/>
        </p:nvSpPr>
        <p:spPr>
          <a:xfrm>
            <a:off x="4427660" y="3987762"/>
            <a:ext cx="2744669" cy="13029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Create and send the X12 278 request to payer</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Encode and send the entire FHIR bundle using X12 275 or alternative exchange standard</a:t>
            </a:r>
          </a:p>
          <a:p>
            <a:pPr marL="285750" marR="0" lvl="0" indent="-285750" algn="l" defTabSz="914400" rtl="0" eaLnBrk="1" fontAlgn="auto" latinLnBrk="0" hangingPunct="1">
              <a:lnSpc>
                <a:spcPct val="100000"/>
              </a:lnSpc>
              <a:spcBef>
                <a:spcPts val="0"/>
              </a:spcBef>
              <a:spcAft>
                <a:spcPts val="0"/>
              </a:spcAft>
              <a:buClr>
                <a:srgbClr val="2A323A"/>
              </a:buClr>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Calibri" panose="020F0502020204030204" pitchFamily="34" charset="0"/>
              <a:sym typeface="Arial"/>
            </a:endParaRPr>
          </a:p>
        </p:txBody>
      </p:sp>
      <p:sp>
        <p:nvSpPr>
          <p:cNvPr id="40" name="Text Placeholder 4">
            <a:extLst>
              <a:ext uri="{FF2B5EF4-FFF2-40B4-BE49-F238E27FC236}">
                <a16:creationId xmlns:a16="http://schemas.microsoft.com/office/drawing/2014/main" id="{C9E24C82-F01A-4F0A-BAF0-9E69FB0196A3}"/>
              </a:ext>
            </a:extLst>
          </p:cNvPr>
          <p:cNvSpPr txBox="1">
            <a:spLocks/>
          </p:cNvSpPr>
          <p:nvPr/>
        </p:nvSpPr>
        <p:spPr>
          <a:xfrm>
            <a:off x="7646989" y="3987762"/>
            <a:ext cx="3634936" cy="1312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Receive X12 278 and FHIR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Decode FHIR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Process X12 278 or FHIR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Evaluate supporting clinical documentation</a:t>
            </a:r>
          </a:p>
        </p:txBody>
      </p:sp>
      <p:cxnSp>
        <p:nvCxnSpPr>
          <p:cNvPr id="18" name="Straight Arrow Connector 17">
            <a:extLst>
              <a:ext uri="{FF2B5EF4-FFF2-40B4-BE49-F238E27FC236}">
                <a16:creationId xmlns:a16="http://schemas.microsoft.com/office/drawing/2014/main" id="{E4F81E05-286C-41B0-BB4D-B833AF3C6367}"/>
              </a:ext>
            </a:extLst>
          </p:cNvPr>
          <p:cNvCxnSpPr>
            <a:cxnSpLocks/>
          </p:cNvCxnSpPr>
          <p:nvPr/>
        </p:nvCxnSpPr>
        <p:spPr>
          <a:xfrm flipH="1">
            <a:off x="970081" y="5338755"/>
            <a:ext cx="10307081"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D14E01F-0E63-452C-A1E7-4CBEE234907E}"/>
              </a:ext>
            </a:extLst>
          </p:cNvPr>
          <p:cNvCxnSpPr>
            <a:cxnSpLocks/>
          </p:cNvCxnSpPr>
          <p:nvPr/>
        </p:nvCxnSpPr>
        <p:spPr>
          <a:xfrm>
            <a:off x="880624" y="3793456"/>
            <a:ext cx="10396538"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 Placeholder 4">
            <a:extLst>
              <a:ext uri="{FF2B5EF4-FFF2-40B4-BE49-F238E27FC236}">
                <a16:creationId xmlns:a16="http://schemas.microsoft.com/office/drawing/2014/main" id="{153E20DB-6EBB-4A60-90AA-7AA50C51536D}"/>
              </a:ext>
            </a:extLst>
          </p:cNvPr>
          <p:cNvSpPr txBox="1">
            <a:spLocks/>
          </p:cNvSpPr>
          <p:nvPr/>
        </p:nvSpPr>
        <p:spPr>
          <a:xfrm>
            <a:off x="1041517" y="5492200"/>
            <a:ext cx="3271847" cy="1312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Receive the response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If pended, poll for response or wait for subscription alert</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If complete, update patient record</a:t>
            </a:r>
          </a:p>
          <a:p>
            <a:pPr marL="285750" marR="0" lvl="0" indent="-285750" algn="l" defTabSz="914400" rtl="0" eaLnBrk="1" fontAlgn="auto" latinLnBrk="0" hangingPunct="1">
              <a:lnSpc>
                <a:spcPct val="100000"/>
              </a:lnSpc>
              <a:spcBef>
                <a:spcPts val="0"/>
              </a:spcBef>
              <a:spcAft>
                <a:spcPts val="0"/>
              </a:spcAft>
              <a:buClr>
                <a:srgbClr val="2A323A"/>
              </a:buClr>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Calibri" panose="020F0502020204030204" pitchFamily="34" charset="0"/>
              <a:sym typeface="Arial"/>
            </a:endParaRPr>
          </a:p>
        </p:txBody>
      </p:sp>
      <p:sp>
        <p:nvSpPr>
          <p:cNvPr id="35" name="Text Placeholder 4">
            <a:extLst>
              <a:ext uri="{FF2B5EF4-FFF2-40B4-BE49-F238E27FC236}">
                <a16:creationId xmlns:a16="http://schemas.microsoft.com/office/drawing/2014/main" id="{05360D47-1841-4623-830D-2486C73AF899}"/>
              </a:ext>
            </a:extLst>
          </p:cNvPr>
          <p:cNvSpPr txBox="1">
            <a:spLocks/>
          </p:cNvSpPr>
          <p:nvPr/>
        </p:nvSpPr>
        <p:spPr>
          <a:xfrm>
            <a:off x="4427660" y="5492200"/>
            <a:ext cx="2670400" cy="89432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Translate X12 278 Response to FHIR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Return to provider</a:t>
            </a:r>
          </a:p>
          <a:p>
            <a:pPr marL="285750" marR="0" lvl="0" indent="-285750" algn="l" defTabSz="914400" rtl="0" eaLnBrk="1" fontAlgn="auto" latinLnBrk="0" hangingPunct="1">
              <a:lnSpc>
                <a:spcPct val="100000"/>
              </a:lnSpc>
              <a:spcBef>
                <a:spcPts val="0"/>
              </a:spcBef>
              <a:spcAft>
                <a:spcPts val="0"/>
              </a:spcAft>
              <a:buClr>
                <a:srgbClr val="2A323A"/>
              </a:buClr>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Calibri" panose="020F0502020204030204" pitchFamily="34" charset="0"/>
              <a:sym typeface="Arial"/>
            </a:endParaRPr>
          </a:p>
        </p:txBody>
      </p:sp>
      <p:sp>
        <p:nvSpPr>
          <p:cNvPr id="36" name="Text Placeholder 4">
            <a:extLst>
              <a:ext uri="{FF2B5EF4-FFF2-40B4-BE49-F238E27FC236}">
                <a16:creationId xmlns:a16="http://schemas.microsoft.com/office/drawing/2014/main" id="{6126FB00-DE4D-4D5E-B0F9-9240420C11DB}"/>
              </a:ext>
            </a:extLst>
          </p:cNvPr>
          <p:cNvSpPr txBox="1">
            <a:spLocks/>
          </p:cNvSpPr>
          <p:nvPr/>
        </p:nvSpPr>
        <p:spPr>
          <a:xfrm>
            <a:off x="7646989" y="5492200"/>
            <a:ext cx="3634936" cy="7276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Generate X12 278 Response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Send to Intermediary</a:t>
            </a:r>
          </a:p>
        </p:txBody>
      </p:sp>
      <p:grpSp>
        <p:nvGrpSpPr>
          <p:cNvPr id="23" name="Group 22">
            <a:extLst>
              <a:ext uri="{FF2B5EF4-FFF2-40B4-BE49-F238E27FC236}">
                <a16:creationId xmlns:a16="http://schemas.microsoft.com/office/drawing/2014/main" id="{587A83D4-2C5C-473C-B1A1-EB1F9854FAF9}"/>
              </a:ext>
            </a:extLst>
          </p:cNvPr>
          <p:cNvGrpSpPr/>
          <p:nvPr/>
        </p:nvGrpSpPr>
        <p:grpSpPr>
          <a:xfrm>
            <a:off x="5622432" y="2522576"/>
            <a:ext cx="1338621" cy="804584"/>
            <a:chOff x="5290526" y="2893360"/>
            <a:chExt cx="1338621" cy="870795"/>
          </a:xfrm>
        </p:grpSpPr>
        <p:sp>
          <p:nvSpPr>
            <p:cNvPr id="24" name="Rectangle 23">
              <a:extLst>
                <a:ext uri="{FF2B5EF4-FFF2-40B4-BE49-F238E27FC236}">
                  <a16:creationId xmlns:a16="http://schemas.microsoft.com/office/drawing/2014/main" id="{2F35AB64-22CF-4260-8214-D3335BF9EE40}"/>
                </a:ext>
              </a:extLst>
            </p:cNvPr>
            <p:cNvSpPr/>
            <p:nvPr/>
          </p:nvSpPr>
          <p:spPr>
            <a:xfrm>
              <a:off x="5290526" y="2893360"/>
              <a:ext cx="1338621" cy="41663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X12 278 Request/Response</a:t>
              </a:r>
            </a:p>
          </p:txBody>
        </p:sp>
        <p:sp>
          <p:nvSpPr>
            <p:cNvPr id="25" name="Rectangle 24">
              <a:extLst>
                <a:ext uri="{FF2B5EF4-FFF2-40B4-BE49-F238E27FC236}">
                  <a16:creationId xmlns:a16="http://schemas.microsoft.com/office/drawing/2014/main" id="{71575EC7-5445-467C-8913-3F7AE80C47B6}"/>
                </a:ext>
              </a:extLst>
            </p:cNvPr>
            <p:cNvSpPr/>
            <p:nvPr/>
          </p:nvSpPr>
          <p:spPr>
            <a:xfrm>
              <a:off x="5290526" y="3343531"/>
              <a:ext cx="1338621" cy="42062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Calibri" panose="020F0502020204030204" pitchFamily="34" charset="0"/>
                  <a:ea typeface="+mn-ea"/>
                  <a:cs typeface="+mn-cs"/>
                  <a:sym typeface="Arial"/>
                </a:rPr>
                <a:t>FHIR Bundle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Calibri" panose="020F0502020204030204" pitchFamily="34" charset="0"/>
                  <a:ea typeface="+mn-ea"/>
                  <a:cs typeface="+mn-cs"/>
                  <a:sym typeface="Arial"/>
                </a:rPr>
                <a:t>Attachments</a:t>
              </a:r>
            </a:p>
          </p:txBody>
        </p:sp>
      </p:grpSp>
    </p:spTree>
    <p:extLst>
      <p:ext uri="{BB962C8B-B14F-4D97-AF65-F5344CB8AC3E}">
        <p14:creationId xmlns:p14="http://schemas.microsoft.com/office/powerpoint/2010/main" val="2797528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8A350-AA79-8508-1FAA-79DB26EBCA8E}"/>
            </a:ext>
          </a:extLst>
        </p:cNvPr>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BC0679DF-F785-737F-EC70-03D8A6481717}"/>
              </a:ext>
            </a:extLst>
          </p:cNvPr>
          <p:cNvSpPr/>
          <p:nvPr/>
        </p:nvSpPr>
        <p:spPr>
          <a:xfrm>
            <a:off x="970081" y="2302106"/>
            <a:ext cx="3424238" cy="1246398"/>
          </a:xfrm>
          <a:prstGeom prst="roundRect">
            <a:avLst>
              <a:gd name="adj" fmla="val 12826"/>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13" name="Rectangle: Rounded Corners 12">
            <a:extLst>
              <a:ext uri="{FF2B5EF4-FFF2-40B4-BE49-F238E27FC236}">
                <a16:creationId xmlns:a16="http://schemas.microsoft.com/office/drawing/2014/main" id="{F94F1BF2-A8AA-1EC6-8941-1D72CF354106}"/>
              </a:ext>
            </a:extLst>
          </p:cNvPr>
          <p:cNvSpPr/>
          <p:nvPr/>
        </p:nvSpPr>
        <p:spPr>
          <a:xfrm>
            <a:off x="7847001" y="2269204"/>
            <a:ext cx="3374918" cy="1269768"/>
          </a:xfrm>
          <a:prstGeom prst="roundRect">
            <a:avLst>
              <a:gd name="adj" fmla="val 14575"/>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endParaRPr>
          </a:p>
        </p:txBody>
      </p:sp>
      <p:sp>
        <p:nvSpPr>
          <p:cNvPr id="32" name="Rectangle: Rounded Corners 31">
            <a:extLst>
              <a:ext uri="{FF2B5EF4-FFF2-40B4-BE49-F238E27FC236}">
                <a16:creationId xmlns:a16="http://schemas.microsoft.com/office/drawing/2014/main" id="{31888231-62A7-4547-93D2-9C2CB21B677A}"/>
              </a:ext>
            </a:extLst>
          </p:cNvPr>
          <p:cNvSpPr/>
          <p:nvPr/>
        </p:nvSpPr>
        <p:spPr>
          <a:xfrm>
            <a:off x="1482822" y="2516186"/>
            <a:ext cx="2728202" cy="810976"/>
          </a:xfrm>
          <a:prstGeom prst="roundRect">
            <a:avLst>
              <a:gd name="adj" fmla="val 10968"/>
            </a:avLst>
          </a:prstGeom>
          <a:solidFill>
            <a:schemeClr val="accent6">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Prior Authorization Support</a:t>
            </a:r>
          </a:p>
        </p:txBody>
      </p:sp>
      <p:sp>
        <p:nvSpPr>
          <p:cNvPr id="33" name="Rectangle: Rounded Corners 32">
            <a:extLst>
              <a:ext uri="{FF2B5EF4-FFF2-40B4-BE49-F238E27FC236}">
                <a16:creationId xmlns:a16="http://schemas.microsoft.com/office/drawing/2014/main" id="{DFBAADFD-29F9-6FFF-120C-CAC7D7CC7F91}"/>
              </a:ext>
            </a:extLst>
          </p:cNvPr>
          <p:cNvSpPr/>
          <p:nvPr/>
        </p:nvSpPr>
        <p:spPr>
          <a:xfrm>
            <a:off x="8374146" y="2522576"/>
            <a:ext cx="2331400" cy="754033"/>
          </a:xfrm>
          <a:prstGeom prst="roundRect">
            <a:avLst>
              <a:gd name="adj" fmla="val 10968"/>
            </a:avLst>
          </a:prstGeom>
          <a:solidFill>
            <a:schemeClr val="accent6">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sym typeface="Arial"/>
              </a:rPr>
              <a:t>Prior Authorization Processing</a:t>
            </a:r>
          </a:p>
        </p:txBody>
      </p:sp>
      <p:sp>
        <p:nvSpPr>
          <p:cNvPr id="19" name="TextBox 18">
            <a:extLst>
              <a:ext uri="{FF2B5EF4-FFF2-40B4-BE49-F238E27FC236}">
                <a16:creationId xmlns:a16="http://schemas.microsoft.com/office/drawing/2014/main" id="{AA9C7F61-99B2-E580-8511-1CE1D9F2D4A7}"/>
              </a:ext>
            </a:extLst>
          </p:cNvPr>
          <p:cNvSpPr txBox="1"/>
          <p:nvPr/>
        </p:nvSpPr>
        <p:spPr>
          <a:xfrm rot="16200000">
            <a:off x="10543738" y="2730316"/>
            <a:ext cx="754033"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PAYER</a:t>
            </a:r>
          </a:p>
        </p:txBody>
      </p:sp>
      <p:sp>
        <p:nvSpPr>
          <p:cNvPr id="39" name="TextBox 38">
            <a:extLst>
              <a:ext uri="{FF2B5EF4-FFF2-40B4-BE49-F238E27FC236}">
                <a16:creationId xmlns:a16="http://schemas.microsoft.com/office/drawing/2014/main" id="{47083988-AD06-8392-27A2-2F25112EF2A5}"/>
              </a:ext>
            </a:extLst>
          </p:cNvPr>
          <p:cNvSpPr txBox="1"/>
          <p:nvPr/>
        </p:nvSpPr>
        <p:spPr>
          <a:xfrm rot="5400000">
            <a:off x="593877" y="2752397"/>
            <a:ext cx="1285875"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PROVIDER</a:t>
            </a:r>
          </a:p>
        </p:txBody>
      </p:sp>
      <p:sp>
        <p:nvSpPr>
          <p:cNvPr id="7" name="Text Placeholder 6">
            <a:extLst>
              <a:ext uri="{FF2B5EF4-FFF2-40B4-BE49-F238E27FC236}">
                <a16:creationId xmlns:a16="http://schemas.microsoft.com/office/drawing/2014/main" id="{BD790063-5F3C-5A9B-3F32-AF8008CF3D82}"/>
              </a:ext>
            </a:extLst>
          </p:cNvPr>
          <p:cNvSpPr>
            <a:spLocks noGrp="1"/>
          </p:cNvSpPr>
          <p:nvPr>
            <p:ph type="body" sz="quarter" idx="13"/>
          </p:nvPr>
        </p:nvSpPr>
        <p:spPr>
          <a:xfrm>
            <a:off x="6123621" y="258771"/>
            <a:ext cx="5698277" cy="365125"/>
          </a:xfrm>
        </p:spPr>
        <p:txBody>
          <a:bodyPr/>
          <a:lstStyle/>
          <a:p>
            <a:r>
              <a:rPr lang="en-US" dirty="0">
                <a:solidFill>
                  <a:schemeClr val="tx2"/>
                </a:solidFill>
              </a:rPr>
              <a:t>Prior Authorization Burden Reduction</a:t>
            </a:r>
          </a:p>
          <a:p>
            <a:r>
              <a:rPr lang="en-US" spc="-10" dirty="0">
                <a:solidFill>
                  <a:schemeClr val="tx2"/>
                </a:solidFill>
              </a:rPr>
              <a:t>Under Enforcement Discretion</a:t>
            </a:r>
          </a:p>
          <a:p>
            <a:endParaRPr lang="en-US" dirty="0">
              <a:solidFill>
                <a:schemeClr val="tx2"/>
              </a:solidFill>
            </a:endParaRPr>
          </a:p>
        </p:txBody>
      </p:sp>
      <p:sp>
        <p:nvSpPr>
          <p:cNvPr id="28" name="Text Placeholder 4">
            <a:extLst>
              <a:ext uri="{FF2B5EF4-FFF2-40B4-BE49-F238E27FC236}">
                <a16:creationId xmlns:a16="http://schemas.microsoft.com/office/drawing/2014/main" id="{AB47B697-DF9D-136D-F082-8134F39E6F5C}"/>
              </a:ext>
            </a:extLst>
          </p:cNvPr>
          <p:cNvSpPr txBox="1">
            <a:spLocks/>
          </p:cNvSpPr>
          <p:nvPr/>
        </p:nvSpPr>
        <p:spPr>
          <a:xfrm>
            <a:off x="1041518" y="3987762"/>
            <a:ext cx="3271847" cy="1312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Assemble PA request (FHIR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Clinical documentation support</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Send to Payer or Intermediary</a:t>
            </a:r>
          </a:p>
        </p:txBody>
      </p:sp>
      <p:sp>
        <p:nvSpPr>
          <p:cNvPr id="40" name="Text Placeholder 4">
            <a:extLst>
              <a:ext uri="{FF2B5EF4-FFF2-40B4-BE49-F238E27FC236}">
                <a16:creationId xmlns:a16="http://schemas.microsoft.com/office/drawing/2014/main" id="{8341351E-856C-4594-3EBC-607A723A3D49}"/>
              </a:ext>
            </a:extLst>
          </p:cNvPr>
          <p:cNvSpPr txBox="1">
            <a:spLocks/>
          </p:cNvSpPr>
          <p:nvPr/>
        </p:nvSpPr>
        <p:spPr>
          <a:xfrm>
            <a:off x="7646988" y="3987762"/>
            <a:ext cx="3953081" cy="1312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Receive FHIR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Decode FHIR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Process FHIR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Evaluate supporting clinical documentation</a:t>
            </a:r>
          </a:p>
        </p:txBody>
      </p:sp>
      <p:cxnSp>
        <p:nvCxnSpPr>
          <p:cNvPr id="18" name="Straight Arrow Connector 17">
            <a:extLst>
              <a:ext uri="{FF2B5EF4-FFF2-40B4-BE49-F238E27FC236}">
                <a16:creationId xmlns:a16="http://schemas.microsoft.com/office/drawing/2014/main" id="{ADC06ACB-2B4E-69E2-8516-F0976B55617B}"/>
              </a:ext>
            </a:extLst>
          </p:cNvPr>
          <p:cNvCxnSpPr>
            <a:cxnSpLocks/>
            <a:endCxn id="5" idx="3"/>
          </p:cNvCxnSpPr>
          <p:nvPr/>
        </p:nvCxnSpPr>
        <p:spPr>
          <a:xfrm flipH="1" flipV="1">
            <a:off x="1835892" y="5306806"/>
            <a:ext cx="9314590" cy="2884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7110C1-AA5B-F47F-177C-CEBF892C9D8A}"/>
              </a:ext>
            </a:extLst>
          </p:cNvPr>
          <p:cNvCxnSpPr>
            <a:cxnSpLocks/>
          </p:cNvCxnSpPr>
          <p:nvPr/>
        </p:nvCxnSpPr>
        <p:spPr>
          <a:xfrm>
            <a:off x="880624" y="3793456"/>
            <a:ext cx="969024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 Placeholder 4">
            <a:extLst>
              <a:ext uri="{FF2B5EF4-FFF2-40B4-BE49-F238E27FC236}">
                <a16:creationId xmlns:a16="http://schemas.microsoft.com/office/drawing/2014/main" id="{0D076729-7655-67FA-79D9-B1B57D04EFB9}"/>
              </a:ext>
            </a:extLst>
          </p:cNvPr>
          <p:cNvSpPr txBox="1">
            <a:spLocks/>
          </p:cNvSpPr>
          <p:nvPr/>
        </p:nvSpPr>
        <p:spPr>
          <a:xfrm>
            <a:off x="7646989" y="5492200"/>
            <a:ext cx="3634936" cy="7276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Generate Response Bundle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rPr>
              <a:t>Send to Provider or Intermediary</a:t>
            </a:r>
          </a:p>
        </p:txBody>
      </p:sp>
      <p:sp>
        <p:nvSpPr>
          <p:cNvPr id="25" name="Rectangle 24">
            <a:extLst>
              <a:ext uri="{FF2B5EF4-FFF2-40B4-BE49-F238E27FC236}">
                <a16:creationId xmlns:a16="http://schemas.microsoft.com/office/drawing/2014/main" id="{E40DC02A-FB98-B62A-BA17-BDE8EFA6D8CC}"/>
              </a:ext>
            </a:extLst>
          </p:cNvPr>
          <p:cNvSpPr/>
          <p:nvPr/>
        </p:nvSpPr>
        <p:spPr>
          <a:xfrm>
            <a:off x="4953120" y="2340717"/>
            <a:ext cx="2424555" cy="38864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Calibri" panose="020F0502020204030204" pitchFamily="34" charset="0"/>
                <a:ea typeface="+mn-ea"/>
                <a:cs typeface="+mn-cs"/>
                <a:sym typeface="Arial"/>
              </a:rPr>
              <a:t>FHIR  Request Bundle / Attachments</a:t>
            </a:r>
          </a:p>
        </p:txBody>
      </p:sp>
      <p:sp>
        <p:nvSpPr>
          <p:cNvPr id="2" name="TextBox 1">
            <a:extLst>
              <a:ext uri="{FF2B5EF4-FFF2-40B4-BE49-F238E27FC236}">
                <a16:creationId xmlns:a16="http://schemas.microsoft.com/office/drawing/2014/main" id="{CF064794-35BA-D182-37B7-9AA7FBD7ABD2}"/>
              </a:ext>
            </a:extLst>
          </p:cNvPr>
          <p:cNvSpPr txBox="1"/>
          <p:nvPr/>
        </p:nvSpPr>
        <p:spPr>
          <a:xfrm>
            <a:off x="10570866" y="3665723"/>
            <a:ext cx="795411" cy="307777"/>
          </a:xfrm>
          <a:prstGeom prst="rect">
            <a:avLst/>
          </a:prstGeom>
          <a:noFill/>
        </p:spPr>
        <p:txBody>
          <a:bodyPr wrap="none" rtlCol="0">
            <a:spAutoFit/>
          </a:bodyPr>
          <a:lstStyle/>
          <a:p>
            <a:r>
              <a:rPr lang="en-US" dirty="0"/>
              <a:t>PAYER</a:t>
            </a:r>
          </a:p>
        </p:txBody>
      </p:sp>
      <p:sp>
        <p:nvSpPr>
          <p:cNvPr id="5" name="TextBox 4">
            <a:extLst>
              <a:ext uri="{FF2B5EF4-FFF2-40B4-BE49-F238E27FC236}">
                <a16:creationId xmlns:a16="http://schemas.microsoft.com/office/drawing/2014/main" id="{63708A2C-4668-5739-70F4-9B8904CC92E6}"/>
              </a:ext>
            </a:extLst>
          </p:cNvPr>
          <p:cNvSpPr txBox="1"/>
          <p:nvPr/>
        </p:nvSpPr>
        <p:spPr>
          <a:xfrm>
            <a:off x="711866" y="5152917"/>
            <a:ext cx="1124026" cy="307777"/>
          </a:xfrm>
          <a:prstGeom prst="rect">
            <a:avLst/>
          </a:prstGeom>
          <a:noFill/>
        </p:spPr>
        <p:txBody>
          <a:bodyPr wrap="none" rtlCol="0">
            <a:spAutoFit/>
          </a:bodyPr>
          <a:lstStyle/>
          <a:p>
            <a:r>
              <a:rPr lang="en-US" dirty="0"/>
              <a:t>PROVIDER</a:t>
            </a:r>
          </a:p>
        </p:txBody>
      </p:sp>
      <p:sp>
        <p:nvSpPr>
          <p:cNvPr id="3" name="Text Placeholder 4">
            <a:extLst>
              <a:ext uri="{FF2B5EF4-FFF2-40B4-BE49-F238E27FC236}">
                <a16:creationId xmlns:a16="http://schemas.microsoft.com/office/drawing/2014/main" id="{0FD857F3-CE56-A750-6479-626817E90306}"/>
              </a:ext>
            </a:extLst>
          </p:cNvPr>
          <p:cNvSpPr txBox="1">
            <a:spLocks/>
          </p:cNvSpPr>
          <p:nvPr/>
        </p:nvSpPr>
        <p:spPr>
          <a:xfrm>
            <a:off x="1041517" y="5492200"/>
            <a:ext cx="3271847" cy="1312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Receive the response</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If pended, wait for subscription alert</a:t>
            </a:r>
          </a:p>
          <a:p>
            <a:pPr marL="171450" marR="0" lvl="0" indent="-171450" algn="l" defTabSz="914400" rtl="0" eaLnBrk="1" fontAlgn="auto" latinLnBrk="0" hangingPunct="1">
              <a:lnSpc>
                <a:spcPct val="100000"/>
              </a:lnSpc>
              <a:spcBef>
                <a:spcPts val="3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mn-lt"/>
                <a:cs typeface="Calibri" panose="020F0502020204030204" pitchFamily="34" charset="0"/>
                <a:sym typeface="Arial"/>
              </a:rPr>
              <a:t>If complete, update patient record</a:t>
            </a:r>
          </a:p>
          <a:p>
            <a:pPr marL="285750" marR="0" lvl="0" indent="-285750" algn="l" defTabSz="914400" rtl="0" eaLnBrk="1" fontAlgn="auto" latinLnBrk="0" hangingPunct="1">
              <a:lnSpc>
                <a:spcPct val="100000"/>
              </a:lnSpc>
              <a:spcBef>
                <a:spcPts val="0"/>
              </a:spcBef>
              <a:spcAft>
                <a:spcPts val="0"/>
              </a:spcAft>
              <a:buClr>
                <a:srgbClr val="2A323A"/>
              </a:buClr>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Calibri" panose="020F0502020204030204" pitchFamily="34" charset="0"/>
              <a:sym typeface="Arial"/>
            </a:endParaRPr>
          </a:p>
        </p:txBody>
      </p:sp>
      <p:sp>
        <p:nvSpPr>
          <p:cNvPr id="6" name="Rectangle 5">
            <a:extLst>
              <a:ext uri="{FF2B5EF4-FFF2-40B4-BE49-F238E27FC236}">
                <a16:creationId xmlns:a16="http://schemas.microsoft.com/office/drawing/2014/main" id="{9FF5C646-15EB-8CEB-6F6F-16A920DEFE36}"/>
              </a:ext>
            </a:extLst>
          </p:cNvPr>
          <p:cNvSpPr/>
          <p:nvPr/>
        </p:nvSpPr>
        <p:spPr>
          <a:xfrm>
            <a:off x="4953120" y="3020447"/>
            <a:ext cx="2424555" cy="38864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Calibri" panose="020F0502020204030204" pitchFamily="34" charset="0"/>
                <a:ea typeface="+mn-ea"/>
                <a:cs typeface="+mn-cs"/>
                <a:sym typeface="Arial"/>
              </a:rPr>
              <a:t>FHIR Response Bundle </a:t>
            </a:r>
          </a:p>
        </p:txBody>
      </p:sp>
      <p:sp>
        <p:nvSpPr>
          <p:cNvPr id="8" name="TextBox 40">
            <a:extLst>
              <a:ext uri="{FF2B5EF4-FFF2-40B4-BE49-F238E27FC236}">
                <a16:creationId xmlns:a16="http://schemas.microsoft.com/office/drawing/2014/main" id="{82FC3B95-05EE-D3A4-D2B9-1C5FD49C9637}"/>
              </a:ext>
            </a:extLst>
          </p:cNvPr>
          <p:cNvSpPr txBox="1"/>
          <p:nvPr/>
        </p:nvSpPr>
        <p:spPr>
          <a:xfrm>
            <a:off x="2098898" y="1331167"/>
            <a:ext cx="7914693" cy="830997"/>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600"/>
              </a:spcBef>
              <a:spcAft>
                <a:spcPts val="0"/>
              </a:spcAft>
              <a:buClr>
                <a:srgbClr val="2A323A"/>
              </a:buClr>
              <a:buSzTx/>
              <a:buFont typeface="Arial"/>
              <a:buNone/>
              <a:tabLst/>
              <a:defRPr/>
            </a:pPr>
            <a:r>
              <a:rPr kumimoji="0" lang="en-US" sz="1600" b="0" i="0" u="none" strike="noStrike" kern="0" cap="none" spc="0" normalizeH="0" baseline="0" noProof="0" dirty="0">
                <a:ln>
                  <a:noFill/>
                </a:ln>
                <a:solidFill>
                  <a:schemeClr val="tx2"/>
                </a:solidFill>
                <a:effectLst/>
                <a:uLnTx/>
                <a:uFillTx/>
                <a:latin typeface="+mn-lt"/>
                <a:cs typeface="Calibri" panose="020F0502020204030204" pitchFamily="34" charset="0"/>
                <a:sym typeface="Arial"/>
              </a:rPr>
              <a:t>PAS takes the information from CRD and DTR and submits it to the payer. If result is pended due to manual review, the system is either notified when a change is made or automatically requests an update (no need to constantly check for completed PAs)</a:t>
            </a:r>
          </a:p>
        </p:txBody>
      </p:sp>
    </p:spTree>
    <p:extLst>
      <p:ext uri="{BB962C8B-B14F-4D97-AF65-F5344CB8AC3E}">
        <p14:creationId xmlns:p14="http://schemas.microsoft.com/office/powerpoint/2010/main" val="357307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C1884B1-AAF1-D30F-24D8-00759FCEE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899" y="1228035"/>
            <a:ext cx="9439613" cy="513300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07C21A96-0617-309B-F123-239A23817367}"/>
              </a:ext>
            </a:extLst>
          </p:cNvPr>
          <p:cNvSpPr>
            <a:spLocks noGrp="1"/>
          </p:cNvSpPr>
          <p:nvPr>
            <p:ph type="body" sz="quarter" idx="13"/>
          </p:nvPr>
        </p:nvSpPr>
        <p:spPr>
          <a:xfrm>
            <a:off x="5486401" y="317659"/>
            <a:ext cx="6324599" cy="365125"/>
          </a:xfrm>
        </p:spPr>
        <p:txBody>
          <a:bodyPr lIns="91440" tIns="45720" rIns="91440" bIns="45720" anchor="t"/>
          <a:lstStyle/>
          <a:p>
            <a:r>
              <a:rPr lang="en-US" dirty="0"/>
              <a:t>PAS Request for Additional Information Using CDex</a:t>
            </a:r>
          </a:p>
        </p:txBody>
      </p:sp>
    </p:spTree>
    <p:extLst>
      <p:ext uri="{BB962C8B-B14F-4D97-AF65-F5344CB8AC3E}">
        <p14:creationId xmlns:p14="http://schemas.microsoft.com/office/powerpoint/2010/main" val="885878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D41CE7-B29A-4397-A824-F77EB176116E}"/>
              </a:ext>
            </a:extLst>
          </p:cNvPr>
          <p:cNvSpPr>
            <a:spLocks noGrp="1"/>
          </p:cNvSpPr>
          <p:nvPr>
            <p:ph type="body" sz="quarter" idx="13"/>
          </p:nvPr>
        </p:nvSpPr>
        <p:spPr>
          <a:xfrm>
            <a:off x="4876800" y="333037"/>
            <a:ext cx="6729059" cy="365125"/>
          </a:xfrm>
        </p:spPr>
        <p:txBody>
          <a:bodyPr/>
          <a:lstStyle/>
          <a:p>
            <a:r>
              <a:rPr lang="en-US" dirty="0">
                <a:solidFill>
                  <a:schemeClr val="tx2"/>
                </a:solidFill>
              </a:rPr>
              <a:t>Benefits from Burden Reduction Automation</a:t>
            </a:r>
          </a:p>
        </p:txBody>
      </p:sp>
      <p:sp>
        <p:nvSpPr>
          <p:cNvPr id="3" name="Text Placeholder 2">
            <a:extLst>
              <a:ext uri="{FF2B5EF4-FFF2-40B4-BE49-F238E27FC236}">
                <a16:creationId xmlns:a16="http://schemas.microsoft.com/office/drawing/2014/main" id="{7860E7CA-74FB-4C11-91B1-A99648255DAF}"/>
              </a:ext>
            </a:extLst>
          </p:cNvPr>
          <p:cNvSpPr>
            <a:spLocks noGrp="1"/>
          </p:cNvSpPr>
          <p:nvPr>
            <p:ph type="body" sz="quarter" idx="16"/>
          </p:nvPr>
        </p:nvSpPr>
        <p:spPr>
          <a:xfrm>
            <a:off x="5078940" y="784056"/>
            <a:ext cx="6324777" cy="365125"/>
          </a:xfrm>
        </p:spPr>
        <p:txBody>
          <a:bodyPr/>
          <a:lstStyle/>
          <a:p>
            <a:r>
              <a:rPr lang="en-US" dirty="0">
                <a:solidFill>
                  <a:schemeClr val="tx2"/>
                </a:solidFill>
              </a:rPr>
              <a:t>Using CRD/DTR/PAS/CDex</a:t>
            </a:r>
          </a:p>
        </p:txBody>
      </p:sp>
      <p:sp>
        <p:nvSpPr>
          <p:cNvPr id="5" name="Text Placeholder 4">
            <a:extLst>
              <a:ext uri="{FF2B5EF4-FFF2-40B4-BE49-F238E27FC236}">
                <a16:creationId xmlns:a16="http://schemas.microsoft.com/office/drawing/2014/main" id="{1978DF2A-0F07-4011-9752-53C8CC32DA4A}"/>
              </a:ext>
            </a:extLst>
          </p:cNvPr>
          <p:cNvSpPr>
            <a:spLocks noGrp="1"/>
          </p:cNvSpPr>
          <p:nvPr>
            <p:ph type="body" sz="quarter" idx="14"/>
          </p:nvPr>
        </p:nvSpPr>
        <p:spPr>
          <a:xfrm>
            <a:off x="788225" y="1425743"/>
            <a:ext cx="5960918" cy="5099219"/>
          </a:xfrm>
        </p:spPr>
        <p:txBody>
          <a:bodyPr/>
          <a:lstStyle/>
          <a:p>
            <a:pPr marR="0" lvl="0">
              <a:spcBef>
                <a:spcPts val="600"/>
              </a:spcBef>
              <a:spcAft>
                <a:spcPts val="0"/>
              </a:spcAft>
            </a:pPr>
            <a:r>
              <a:rPr lang="en-US" sz="1400" b="1" dirty="0">
                <a:solidFill>
                  <a:schemeClr val="accent1"/>
                </a:solidFill>
                <a:effectLst/>
                <a:latin typeface="+mn-lt"/>
                <a:ea typeface="Calibri" panose="020F0502020204030204" pitchFamily="34" charset="0"/>
                <a:cs typeface="Times New Roman" panose="02020603050405020304" pitchFamily="18" charset="0"/>
              </a:rPr>
              <a:t>Interoperability</a:t>
            </a:r>
          </a:p>
          <a:p>
            <a:pPr marL="182880" indent="-182880">
              <a:spcBef>
                <a:spcPts val="600"/>
              </a:spcBef>
              <a:buFont typeface="Arial" panose="020B0604020202020204" pitchFamily="34" charset="0"/>
              <a:buChar char="•"/>
            </a:pPr>
            <a:r>
              <a:rPr lang="en-US" sz="1400" dirty="0">
                <a:solidFill>
                  <a:srgbClr val="FF0000"/>
                </a:solidFill>
                <a:effectLst/>
                <a:latin typeface="+mn-lt"/>
                <a:ea typeface="Calibri" panose="020F0502020204030204" pitchFamily="34" charset="0"/>
                <a:cs typeface="Times New Roman" panose="02020603050405020304" pitchFamily="18" charset="0"/>
              </a:rPr>
              <a:t>Standardized interactions across all payers and providers</a:t>
            </a:r>
          </a:p>
          <a:p>
            <a:pPr marL="182880" indent="-182880">
              <a:spcBef>
                <a:spcPts val="600"/>
              </a:spcBef>
              <a:buFont typeface="Arial" panose="020B0604020202020204" pitchFamily="34" charset="0"/>
              <a:buChar char="•"/>
            </a:pPr>
            <a:r>
              <a:rPr lang="en-US" sz="1400" dirty="0">
                <a:latin typeface="+mn-lt"/>
                <a:ea typeface="Calibri" panose="020F0502020204030204" pitchFamily="34" charset="0"/>
                <a:cs typeface="Times New Roman" panose="02020603050405020304" pitchFamily="18" charset="0"/>
              </a:rPr>
              <a:t>Provide real-time access to payer requirements for prior authorization and documentation</a:t>
            </a:r>
          </a:p>
          <a:p>
            <a:pPr marL="182880" indent="-182880">
              <a:spcBef>
                <a:spcPts val="600"/>
              </a:spcBef>
              <a:buFont typeface="Arial" panose="020B0604020202020204" pitchFamily="34" charset="0"/>
              <a:buChar char="•"/>
            </a:pPr>
            <a:r>
              <a:rPr lang="en-US" sz="1400" dirty="0">
                <a:solidFill>
                  <a:srgbClr val="FF0000"/>
                </a:solidFill>
                <a:latin typeface="+mn-lt"/>
                <a:ea typeface="Calibri" panose="020F0502020204030204" pitchFamily="34" charset="0"/>
                <a:cs typeface="Times New Roman" panose="02020603050405020304" pitchFamily="18" charset="0"/>
              </a:rPr>
              <a:t>Provide ability to move to real-time authorizations </a:t>
            </a:r>
          </a:p>
          <a:p>
            <a:pPr marL="182880" indent="-182880">
              <a:spcBef>
                <a:spcPts val="600"/>
              </a:spcBef>
              <a:buFont typeface="Arial" panose="020B0604020202020204" pitchFamily="34" charset="0"/>
              <a:buChar char="•"/>
            </a:pPr>
            <a:r>
              <a:rPr lang="en-US" sz="1400" dirty="0">
                <a:latin typeface="+mn-lt"/>
                <a:ea typeface="Calibri" panose="020F0502020204030204" pitchFamily="34" charset="0"/>
                <a:cs typeface="Times New Roman" panose="02020603050405020304" pitchFamily="18" charset="0"/>
              </a:rPr>
              <a:t>IGs leverage standard interfaces and technologies (e.g., CDS Hooks and SMART on FHIR) that will support in </a:t>
            </a:r>
            <a:r>
              <a:rPr lang="en-US" sz="1400" dirty="0">
                <a:solidFill>
                  <a:srgbClr val="FF0000"/>
                </a:solidFill>
                <a:latin typeface="+mn-lt"/>
                <a:ea typeface="Calibri" panose="020F0502020204030204" pitchFamily="34" charset="0"/>
                <a:cs typeface="Times New Roman" panose="02020603050405020304" pitchFamily="18" charset="0"/>
              </a:rPr>
              <a:t>workflow integration</a:t>
            </a:r>
            <a:r>
              <a:rPr lang="en-US" sz="1400" dirty="0">
                <a:latin typeface="+mn-lt"/>
                <a:ea typeface="Calibri" panose="020F0502020204030204" pitchFamily="34" charset="0"/>
                <a:cs typeface="Times New Roman" panose="02020603050405020304" pitchFamily="18" charset="0"/>
              </a:rPr>
              <a:t>, information sharing, and patient care benefits beyond prior authorization</a:t>
            </a:r>
          </a:p>
          <a:p>
            <a:pPr marL="182880" indent="-182880">
              <a:spcBef>
                <a:spcPts val="600"/>
              </a:spcBef>
              <a:buFont typeface="Arial" panose="020B0604020202020204" pitchFamily="34" charset="0"/>
              <a:buChar char="•"/>
            </a:pPr>
            <a:r>
              <a:rPr lang="en-US" sz="1400" dirty="0">
                <a:solidFill>
                  <a:srgbClr val="FF0000"/>
                </a:solidFill>
                <a:latin typeface="+mn-lt"/>
                <a:ea typeface="Calibri" panose="020F0502020204030204" pitchFamily="34" charset="0"/>
                <a:cs typeface="Times New Roman" panose="02020603050405020304" pitchFamily="18" charset="0"/>
              </a:rPr>
              <a:t>Data shared is largely computable</a:t>
            </a:r>
            <a:r>
              <a:rPr lang="en-US" sz="1400" dirty="0">
                <a:latin typeface="+mn-lt"/>
                <a:ea typeface="Calibri" panose="020F0502020204030204" pitchFamily="34" charset="0"/>
                <a:cs typeface="Times New Roman" panose="02020603050405020304" pitchFamily="18" charset="0"/>
              </a:rPr>
              <a:t>, maximizing automation and minimizing costs and time delays associated with human intervention</a:t>
            </a:r>
          </a:p>
          <a:p>
            <a:pPr>
              <a:spcBef>
                <a:spcPts val="600"/>
              </a:spcBef>
            </a:pPr>
            <a:r>
              <a:rPr lang="en-US" sz="1400" b="1" dirty="0">
                <a:solidFill>
                  <a:schemeClr val="accent1"/>
                </a:solidFill>
                <a:latin typeface="+mn-lt"/>
                <a:cs typeface="Times New Roman" panose="02020603050405020304" pitchFamily="18" charset="0"/>
              </a:rPr>
              <a:t>Workflow</a:t>
            </a:r>
          </a:p>
          <a:p>
            <a:pPr marL="182880" indent="-182880">
              <a:spcBef>
                <a:spcPts val="600"/>
              </a:spcBef>
              <a:buFont typeface="Arial" panose="020B0604020202020204" pitchFamily="34" charset="0"/>
              <a:buChar char="•"/>
            </a:pPr>
            <a:r>
              <a:rPr lang="en-US" sz="1400" dirty="0">
                <a:solidFill>
                  <a:srgbClr val="FF0000"/>
                </a:solidFill>
                <a:latin typeface="+mn-lt"/>
                <a:cs typeface="Times New Roman" panose="02020603050405020304" pitchFamily="18" charset="0"/>
              </a:rPr>
              <a:t>Common workflow expectations</a:t>
            </a:r>
          </a:p>
          <a:p>
            <a:pPr marL="182880" indent="-182880">
              <a:spcBef>
                <a:spcPts val="600"/>
              </a:spcBef>
              <a:buFont typeface="Arial" panose="020B0604020202020204" pitchFamily="34" charset="0"/>
              <a:buChar char="•"/>
            </a:pPr>
            <a:r>
              <a:rPr lang="en-US" sz="1400" dirty="0">
                <a:latin typeface="+mn-lt"/>
                <a:cs typeface="Times New Roman" panose="02020603050405020304" pitchFamily="18" charset="0"/>
              </a:rPr>
              <a:t>Support for clinical workflow activities to trigger interactions with payers enabling consideration of coverage and financial responsibility as part of clinical care</a:t>
            </a:r>
          </a:p>
          <a:p>
            <a:pPr marL="182880" indent="-182880">
              <a:spcBef>
                <a:spcPts val="600"/>
              </a:spcBef>
              <a:buFont typeface="Arial" panose="020B0604020202020204" pitchFamily="34" charset="0"/>
              <a:buChar char="•"/>
            </a:pPr>
            <a:r>
              <a:rPr lang="en-US" sz="1400" dirty="0">
                <a:latin typeface="+mn-lt"/>
                <a:cs typeface="Times New Roman" panose="02020603050405020304" pitchFamily="18" charset="0"/>
              </a:rPr>
              <a:t>Enable work to be performed by the appropriate person</a:t>
            </a:r>
          </a:p>
          <a:p>
            <a:pPr marL="182880" indent="-182880">
              <a:spcBef>
                <a:spcPts val="600"/>
              </a:spcBef>
              <a:buFont typeface="Arial" panose="020B0604020202020204" pitchFamily="34" charset="0"/>
              <a:buChar char="•"/>
            </a:pPr>
            <a:r>
              <a:rPr lang="en-US" sz="1400" dirty="0">
                <a:latin typeface="+mn-lt"/>
                <a:cs typeface="Times New Roman" panose="02020603050405020304" pitchFamily="18" charset="0"/>
              </a:rPr>
              <a:t>Save relevant PA request and response (e.g., authorization information) information (including clinical documentation) in the provider’s EHR</a:t>
            </a:r>
          </a:p>
        </p:txBody>
      </p:sp>
      <p:sp>
        <p:nvSpPr>
          <p:cNvPr id="6" name="Text Placeholder 4">
            <a:extLst>
              <a:ext uri="{FF2B5EF4-FFF2-40B4-BE49-F238E27FC236}">
                <a16:creationId xmlns:a16="http://schemas.microsoft.com/office/drawing/2014/main" id="{27609E30-FA0B-49C5-96FF-401042B10ADE}"/>
              </a:ext>
            </a:extLst>
          </p:cNvPr>
          <p:cNvSpPr txBox="1">
            <a:spLocks/>
          </p:cNvSpPr>
          <p:nvPr/>
        </p:nvSpPr>
        <p:spPr>
          <a:xfrm>
            <a:off x="7214463" y="1547465"/>
            <a:ext cx="4391396" cy="49774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bg2"/>
              </a:buClr>
              <a:buFont typeface="Arial"/>
              <a:defRPr sz="1800" b="0" i="0" u="none" strike="noStrike" cap="none">
                <a:solidFill>
                  <a:srgbClr val="000000"/>
                </a:solidFill>
                <a:latin typeface="Calibri" panose="020F0502020204030204" pitchFamily="34" charset="0"/>
                <a:ea typeface="Arial"/>
                <a:cs typeface="Calibri" panose="020F0502020204030204" pitchFamily="34" charset="0"/>
                <a:sym typeface="Arial"/>
              </a:defRPr>
            </a:lvl1pPr>
            <a:lvl2pPr marL="685800" marR="0" lvl="1" indent="-228600" algn="l" rtl="0">
              <a:lnSpc>
                <a:spcPct val="100000"/>
              </a:lnSpc>
              <a:spcBef>
                <a:spcPts val="0"/>
              </a:spcBef>
              <a:spcAft>
                <a:spcPts val="0"/>
              </a:spcAft>
              <a:buClr>
                <a:schemeClr val="accent1"/>
              </a:buClr>
              <a:buFont typeface="Arial" panose="020B0604020202020204" pitchFamily="34" charset="0"/>
              <a:buChar char="‒"/>
              <a:defRPr sz="1600" b="0" i="0" u="none" strike="noStrike" cap="none">
                <a:solidFill>
                  <a:srgbClr val="000000"/>
                </a:solidFill>
                <a:latin typeface="Calibri" panose="020F0502020204030204" pitchFamily="34" charset="0"/>
                <a:ea typeface="Arial"/>
                <a:cs typeface="Calibri" panose="020F0502020204030204" pitchFamily="34" charset="0"/>
                <a:sym typeface="Arial"/>
              </a:defRPr>
            </a:lvl2pPr>
            <a:lvl3pPr marR="0" lvl="2" algn="l" rtl="0">
              <a:lnSpc>
                <a:spcPct val="100000"/>
              </a:lnSpc>
              <a:spcBef>
                <a:spcPts val="0"/>
              </a:spcBef>
              <a:spcAft>
                <a:spcPts val="0"/>
              </a:spcAft>
              <a:buClr>
                <a:schemeClr val="accent3"/>
              </a:buClr>
              <a:buFont typeface="Arial"/>
              <a:defRPr sz="1400" b="0" i="0" u="none" strike="noStrike" cap="none">
                <a:solidFill>
                  <a:srgbClr val="000000"/>
                </a:solidFill>
                <a:latin typeface="Calibri" panose="020F0502020204030204" pitchFamily="34" charset="0"/>
                <a:ea typeface="Arial"/>
                <a:cs typeface="Calibri" panose="020F0502020204030204" pitchFamily="34" charset="0"/>
                <a:sym typeface="Arial"/>
              </a:defRPr>
            </a:lvl3pPr>
            <a:lvl4pPr marL="1600200" marR="0" lvl="3" indent="-228600" algn="l" rtl="0">
              <a:lnSpc>
                <a:spcPct val="100000"/>
              </a:lnSpc>
              <a:spcBef>
                <a:spcPts val="0"/>
              </a:spcBef>
              <a:spcAft>
                <a:spcPts val="0"/>
              </a:spcAft>
              <a:buClr>
                <a:schemeClr val="accent4"/>
              </a:buClr>
              <a:buFont typeface="Arial" panose="020B0604020202020204" pitchFamily="34" charset="0"/>
              <a:buChar char="‒"/>
              <a:defRPr sz="1200" b="0" i="0" u="none" strike="noStrike" cap="none">
                <a:solidFill>
                  <a:srgbClr val="000000"/>
                </a:solidFill>
                <a:latin typeface="Calibri" panose="020F0502020204030204" pitchFamily="34" charset="0"/>
                <a:ea typeface="Arial"/>
                <a:cs typeface="Calibri" panose="020F0502020204030204" pitchFamily="34" charset="0"/>
                <a:sym typeface="Arial"/>
              </a:defRPr>
            </a:lvl4pPr>
            <a:lvl5pPr marR="0" lvl="4" algn="l" rtl="0">
              <a:lnSpc>
                <a:spcPct val="100000"/>
              </a:lnSpc>
              <a:spcBef>
                <a:spcPts val="0"/>
              </a:spcBef>
              <a:spcAft>
                <a:spcPts val="0"/>
              </a:spcAft>
              <a:buClr>
                <a:schemeClr val="bg2"/>
              </a:buClr>
              <a:buFont typeface="Arial"/>
              <a:defRPr sz="1200" b="0" i="0" u="none" strike="noStrike" cap="none">
                <a:solidFill>
                  <a:srgbClr val="000000"/>
                </a:solidFill>
                <a:latin typeface="Calibri" panose="020F0502020204030204" pitchFamily="34" charset="0"/>
                <a:ea typeface="Arial"/>
                <a:cs typeface="Calibri" panose="020F0502020204030204" pitchFamily="34" charset="0"/>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600"/>
              </a:spcBef>
              <a:spcAft>
                <a:spcPts val="0"/>
              </a:spcAft>
              <a:buClr>
                <a:srgbClr val="2A323A"/>
              </a:buClr>
              <a:buSzTx/>
              <a:buFont typeface="Arial"/>
              <a:buNone/>
              <a:tabLst/>
              <a:defRPr/>
            </a:pPr>
            <a:r>
              <a:rPr kumimoji="0" lang="en-US" sz="1400" b="1" i="0" u="none" strike="noStrike" kern="0" cap="none" spc="0" normalizeH="0" baseline="0" noProof="0" dirty="0">
                <a:ln>
                  <a:noFill/>
                </a:ln>
                <a:solidFill>
                  <a:srgbClr val="A91F24"/>
                </a:solidFill>
                <a:effectLst/>
                <a:uLnTx/>
                <a:uFillTx/>
                <a:latin typeface="Arial"/>
                <a:cs typeface="Times New Roman" panose="02020603050405020304" pitchFamily="18" charset="0"/>
                <a:sym typeface="Arial"/>
              </a:rPr>
              <a:t>Privacy/Security</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Times New Roman" panose="02020603050405020304" pitchFamily="18" charset="0"/>
                <a:sym typeface="Arial"/>
              </a:rPr>
              <a:t>Comply with HIPAA requirements</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0000"/>
                </a:solidFill>
                <a:effectLst/>
                <a:uLnTx/>
                <a:uFillTx/>
                <a:latin typeface="Arial"/>
                <a:cs typeface="Times New Roman" panose="02020603050405020304" pitchFamily="18" charset="0"/>
                <a:sym typeface="Arial"/>
              </a:rPr>
              <a:t>Minimize the collection of documentation </a:t>
            </a:r>
            <a:r>
              <a:rPr kumimoji="0" lang="en-US" sz="1400" b="0" i="0" u="none" strike="noStrike" kern="0" cap="none" spc="0" normalizeH="0" baseline="0" noProof="0" dirty="0">
                <a:ln>
                  <a:noFill/>
                </a:ln>
                <a:solidFill>
                  <a:srgbClr val="000000"/>
                </a:solidFill>
                <a:effectLst/>
                <a:uLnTx/>
                <a:uFillTx/>
                <a:latin typeface="Arial"/>
                <a:cs typeface="Times New Roman" panose="02020603050405020304" pitchFamily="18" charset="0"/>
                <a:sym typeface="Arial"/>
              </a:rPr>
              <a:t>to that necessary for the specific service, rather than relying on generic collections of information that promote over-sharing such as a C-CDA</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Times New Roman" panose="02020603050405020304" pitchFamily="18" charset="0"/>
                <a:sym typeface="Arial"/>
              </a:rPr>
              <a:t>Improved privacy by only sharing data relevant to the specific prior authorization request</a:t>
            </a:r>
          </a:p>
          <a:p>
            <a:pPr marL="0" marR="0" lvl="0" indent="0" algn="l" defTabSz="914400" rtl="0" eaLnBrk="1" fontAlgn="auto" latinLnBrk="0" hangingPunct="1">
              <a:lnSpc>
                <a:spcPct val="100000"/>
              </a:lnSpc>
              <a:spcBef>
                <a:spcPts val="600"/>
              </a:spcBef>
              <a:spcAft>
                <a:spcPts val="0"/>
              </a:spcAft>
              <a:buClr>
                <a:srgbClr val="2A323A"/>
              </a:buClr>
              <a:buSzTx/>
              <a:buFont typeface="Arial"/>
              <a:buNone/>
              <a:tabLst/>
              <a:defRPr/>
            </a:pPr>
            <a:r>
              <a:rPr kumimoji="0" lang="en-US" sz="1400" b="1" i="0" u="none" strike="noStrike" kern="0" cap="none" spc="0" normalizeH="0" baseline="0" noProof="0" dirty="0">
                <a:ln>
                  <a:noFill/>
                </a:ln>
                <a:solidFill>
                  <a:srgbClr val="A91F24"/>
                </a:solidFill>
                <a:effectLst/>
                <a:uLnTx/>
                <a:uFillTx/>
                <a:latin typeface="Arial"/>
                <a:cs typeface="Times New Roman" panose="02020603050405020304" pitchFamily="18" charset="0"/>
                <a:sym typeface="Arial"/>
              </a:rPr>
              <a:t>Burden Reduction</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0000"/>
                </a:solidFill>
                <a:effectLst/>
                <a:uLnTx/>
                <a:uFillTx/>
                <a:latin typeface="Arial"/>
                <a:cs typeface="Times New Roman" panose="02020603050405020304" pitchFamily="18" charset="0"/>
                <a:sym typeface="Arial"/>
              </a:rPr>
              <a:t>Avoid duplicate entry </a:t>
            </a:r>
            <a:r>
              <a:rPr kumimoji="0" lang="en-US" sz="1400" b="0" i="0" u="none" strike="noStrike" kern="0" cap="none" spc="0" normalizeH="0" baseline="0" noProof="0" dirty="0">
                <a:ln>
                  <a:noFill/>
                </a:ln>
                <a:solidFill>
                  <a:srgbClr val="000000"/>
                </a:solidFill>
                <a:effectLst/>
                <a:uLnTx/>
                <a:uFillTx/>
                <a:latin typeface="Arial"/>
                <a:cs typeface="Times New Roman" panose="02020603050405020304" pitchFamily="18" charset="0"/>
                <a:sym typeface="Arial"/>
              </a:rPr>
              <a:t>of information (e.g., into </a:t>
            </a:r>
            <a:br>
              <a:rPr kumimoji="0" lang="en-US" sz="1400" b="0" i="0" u="none" strike="noStrike" kern="0" cap="none" spc="0" normalizeH="0" baseline="0" noProof="0" dirty="0">
                <a:ln>
                  <a:noFill/>
                </a:ln>
                <a:solidFill>
                  <a:srgbClr val="000000"/>
                </a:solidFill>
                <a:effectLst/>
                <a:uLnTx/>
                <a:uFillTx/>
                <a:latin typeface="Arial"/>
                <a:cs typeface="Times New Roman" panose="02020603050405020304" pitchFamily="18" charset="0"/>
                <a:sym typeface="Arial"/>
              </a:rPr>
            </a:br>
            <a:r>
              <a:rPr kumimoji="0" lang="en-US" sz="1400" b="0" i="0" u="none" strike="noStrike" kern="0" cap="none" spc="0" normalizeH="0" baseline="0" noProof="0" dirty="0">
                <a:ln>
                  <a:noFill/>
                </a:ln>
                <a:solidFill>
                  <a:srgbClr val="000000"/>
                </a:solidFill>
                <a:effectLst/>
                <a:uLnTx/>
                <a:uFillTx/>
                <a:latin typeface="Arial"/>
                <a:cs typeface="Times New Roman" panose="02020603050405020304" pitchFamily="18" charset="0"/>
                <a:sym typeface="Arial"/>
              </a:rPr>
              <a:t>payer portals)</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0000"/>
                </a:solidFill>
                <a:effectLst/>
                <a:uLnTx/>
                <a:uFillTx/>
                <a:latin typeface="Arial"/>
                <a:cs typeface="Times New Roman" panose="02020603050405020304" pitchFamily="18" charset="0"/>
                <a:sym typeface="Arial"/>
              </a:rPr>
              <a:t>Automate the collection of documentation </a:t>
            </a:r>
            <a:r>
              <a:rPr kumimoji="0" lang="en-US" sz="1400" b="0" i="0" u="none" strike="noStrike" kern="0" cap="none" spc="0" normalizeH="0" baseline="0" noProof="0" dirty="0">
                <a:ln>
                  <a:noFill/>
                </a:ln>
                <a:solidFill>
                  <a:srgbClr val="000000"/>
                </a:solidFill>
                <a:effectLst/>
                <a:uLnTx/>
                <a:uFillTx/>
                <a:latin typeface="Arial"/>
                <a:cs typeface="Times New Roman" panose="02020603050405020304" pitchFamily="18" charset="0"/>
                <a:sym typeface="Arial"/>
              </a:rPr>
              <a:t>to support the need for a service that requires prior authorization</a:t>
            </a:r>
          </a:p>
          <a:p>
            <a:pPr marL="182880" marR="0" lvl="0" indent="-182880" algn="l" defTabSz="914400" rtl="0" eaLnBrk="1" fontAlgn="auto" latinLnBrk="0" hangingPunct="1">
              <a:lnSpc>
                <a:spcPct val="100000"/>
              </a:lnSpc>
              <a:spcBef>
                <a:spcPts val="600"/>
              </a:spcBef>
              <a:spcAft>
                <a:spcPts val="0"/>
              </a:spcAft>
              <a:buClr>
                <a:srgbClr val="2A323A"/>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0000"/>
                </a:solidFill>
                <a:effectLst/>
                <a:uLnTx/>
                <a:uFillTx/>
                <a:latin typeface="Arial"/>
                <a:cs typeface="Times New Roman" panose="02020603050405020304" pitchFamily="18" charset="0"/>
                <a:sym typeface="Arial"/>
              </a:rPr>
              <a:t>Adapts easily to new/changed information requirements</a:t>
            </a:r>
            <a:r>
              <a:rPr kumimoji="0" lang="en-US" sz="1400" b="0" i="0" u="none" strike="noStrike" kern="0" cap="none" spc="0" normalizeH="0" baseline="0" noProof="0" dirty="0">
                <a:ln>
                  <a:noFill/>
                </a:ln>
                <a:solidFill>
                  <a:srgbClr val="000000"/>
                </a:solidFill>
                <a:effectLst/>
                <a:uLnTx/>
                <a:uFillTx/>
                <a:latin typeface="Arial"/>
                <a:cs typeface="Times New Roman" panose="02020603050405020304" pitchFamily="18" charset="0"/>
                <a:sym typeface="Arial"/>
              </a:rPr>
              <a:t> (via FHIR API access) without development of new software capabilities </a:t>
            </a:r>
          </a:p>
          <a:p>
            <a:pPr marL="0" marR="0" lvl="0" indent="0" algn="l" defTabSz="914400" rtl="0" eaLnBrk="1" fontAlgn="auto" latinLnBrk="0" hangingPunct="1">
              <a:lnSpc>
                <a:spcPct val="100000"/>
              </a:lnSpc>
              <a:spcBef>
                <a:spcPts val="600"/>
              </a:spcBef>
              <a:spcAft>
                <a:spcPts val="0"/>
              </a:spcAft>
              <a:buClr>
                <a:srgbClr val="2A323A"/>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Calibri" panose="020F0502020204030204" pitchFamily="34" charset="0"/>
              <a:sym typeface="Arial"/>
            </a:endParaRPr>
          </a:p>
        </p:txBody>
      </p:sp>
    </p:spTree>
    <p:extLst>
      <p:ext uri="{BB962C8B-B14F-4D97-AF65-F5344CB8AC3E}">
        <p14:creationId xmlns:p14="http://schemas.microsoft.com/office/powerpoint/2010/main" val="4264212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D9B815-4169-3B3F-5470-994EAA44E750}"/>
              </a:ext>
            </a:extLst>
          </p:cNvPr>
          <p:cNvSpPr>
            <a:spLocks noGrp="1"/>
          </p:cNvSpPr>
          <p:nvPr>
            <p:ph type="body" sz="quarter" idx="13"/>
          </p:nvPr>
        </p:nvSpPr>
        <p:spPr>
          <a:xfrm>
            <a:off x="3792354" y="482483"/>
            <a:ext cx="7294569" cy="365125"/>
          </a:xfrm>
        </p:spPr>
        <p:txBody>
          <a:bodyPr/>
          <a:lstStyle/>
          <a:p>
            <a:r>
              <a:rPr lang="en-US" dirty="0"/>
              <a:t>Three distinct pathways to a Prior Authorization </a:t>
            </a:r>
          </a:p>
        </p:txBody>
      </p:sp>
      <p:sp>
        <p:nvSpPr>
          <p:cNvPr id="4" name="Text Placeholder 3">
            <a:extLst>
              <a:ext uri="{FF2B5EF4-FFF2-40B4-BE49-F238E27FC236}">
                <a16:creationId xmlns:a16="http://schemas.microsoft.com/office/drawing/2014/main" id="{8BD288A0-03DB-8A1A-5A56-59653C6456B5}"/>
              </a:ext>
            </a:extLst>
          </p:cNvPr>
          <p:cNvSpPr>
            <a:spLocks noGrp="1"/>
          </p:cNvSpPr>
          <p:nvPr>
            <p:ph type="body" sz="quarter" idx="14"/>
          </p:nvPr>
        </p:nvSpPr>
        <p:spPr>
          <a:xfrm>
            <a:off x="922019" y="1325579"/>
            <a:ext cx="11013307" cy="4969343"/>
          </a:xfrm>
        </p:spPr>
        <p:txBody>
          <a:bodyPr/>
          <a:lstStyle/>
          <a:p>
            <a:pPr marL="0" indent="0">
              <a:buNone/>
            </a:pPr>
            <a:r>
              <a:rPr lang="en-US" dirty="0"/>
              <a:t>The HL7 Burden Reduction IGs offer three distinct pathways to a prior authorization</a:t>
            </a:r>
          </a:p>
          <a:p>
            <a:pPr marL="342900" indent="-342900">
              <a:buAutoNum type="arabicParenR"/>
            </a:pPr>
            <a:r>
              <a:rPr lang="en-US" dirty="0"/>
              <a:t>CRD</a:t>
            </a:r>
          </a:p>
          <a:p>
            <a:pPr marL="457200" lvl="1" indent="0">
              <a:buNone/>
            </a:pPr>
            <a:r>
              <a:rPr lang="en-US" dirty="0"/>
              <a:t>If the payer has sufficient information, from the prefetch and/or using the access token provided by the EHR, to satisfy the PA requirements for an ordered services or device the payer may provide an affirmative response with an associated PA Number in the coverage extension as part of the CRD system action in the response.  Note: the payer may not pend or deny at this point.</a:t>
            </a:r>
          </a:p>
          <a:p>
            <a:pPr marL="342900" indent="-342900">
              <a:buAutoNum type="arabicParenR" startAt="2"/>
            </a:pPr>
            <a:r>
              <a:rPr lang="en-US" dirty="0"/>
              <a:t>DTR</a:t>
            </a:r>
          </a:p>
          <a:p>
            <a:pPr marL="457200" lvl="1" indent="0">
              <a:buNone/>
            </a:pPr>
            <a:r>
              <a:rPr lang="en-US" dirty="0"/>
              <a:t>If the payer has provided an adaptive (interactive) questionnaire, and has sufficient information, from the prefetch, using the access token provided by the EHR, and the questionnaire responses (including those completed by CQL) to satisfy the PA requirements for an ordered services or device the payer may provide an affirmative response with an associated PA Number in the coverage extension as part of the CRD system action in the response.  Note: the payer may not pend or deny at this point.</a:t>
            </a:r>
          </a:p>
          <a:p>
            <a:pPr marL="0" indent="0">
              <a:buNone/>
            </a:pPr>
            <a:r>
              <a:rPr lang="en-US" dirty="0"/>
              <a:t>3) PAS</a:t>
            </a:r>
          </a:p>
          <a:p>
            <a:pPr marL="457200" lvl="1" indent="0">
              <a:buNone/>
            </a:pPr>
            <a:r>
              <a:rPr lang="en-US" dirty="0"/>
              <a:t>PAS supports virtually all the X12 278 functionality including the ability to transact using the X12 278 or via FHIR under the Enforcement Discretion.   It supports the exchange of any documentation, including questionnaires, to support determination of medical necessity and appropriateness.  Responses may approve, modify, pend, deny and/or request additional documentation for any of the requested services.</a:t>
            </a:r>
          </a:p>
        </p:txBody>
      </p:sp>
    </p:spTree>
    <p:extLst>
      <p:ext uri="{BB962C8B-B14F-4D97-AF65-F5344CB8AC3E}">
        <p14:creationId xmlns:p14="http://schemas.microsoft.com/office/powerpoint/2010/main" val="86557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D921FD-1EAB-1B96-3CA5-F3B621D44278}"/>
              </a:ext>
            </a:extLst>
          </p:cNvPr>
          <p:cNvSpPr>
            <a:spLocks noGrp="1"/>
          </p:cNvSpPr>
          <p:nvPr>
            <p:ph type="body" sz="quarter" idx="14"/>
          </p:nvPr>
        </p:nvSpPr>
        <p:spPr/>
        <p:txBody>
          <a:bodyPr/>
          <a:lstStyle/>
          <a:p>
            <a:pPr marL="457200" indent="-457200">
              <a:lnSpc>
                <a:spcPct val="200000"/>
              </a:lnSpc>
              <a:buFont typeface="+mj-lt"/>
              <a:buAutoNum type="arabicParenR"/>
            </a:pPr>
            <a:r>
              <a:rPr lang="en-CA" dirty="0"/>
              <a:t>Overview of HIPAA PA workflow</a:t>
            </a:r>
          </a:p>
          <a:p>
            <a:pPr marL="457200" indent="-457200">
              <a:lnSpc>
                <a:spcPct val="200000"/>
              </a:lnSpc>
              <a:buFont typeface="+mj-lt"/>
              <a:buAutoNum type="arabicParenR"/>
            </a:pPr>
            <a:r>
              <a:rPr lang="en-CA" dirty="0"/>
              <a:t>Goals of PA workflow changes</a:t>
            </a:r>
          </a:p>
          <a:p>
            <a:pPr marL="457200" indent="-457200">
              <a:lnSpc>
                <a:spcPct val="200000"/>
              </a:lnSpc>
              <a:buFont typeface="+mj-lt"/>
              <a:buAutoNum type="arabicParenR"/>
            </a:pPr>
            <a:r>
              <a:rPr lang="en-CA" dirty="0"/>
              <a:t>Overview of CRD/DTR/PAS/CDex workflow</a:t>
            </a:r>
          </a:p>
          <a:p>
            <a:pPr marL="457200" indent="-457200">
              <a:lnSpc>
                <a:spcPct val="200000"/>
              </a:lnSpc>
              <a:buFont typeface="+mj-lt"/>
              <a:buAutoNum type="arabicParenR"/>
            </a:pPr>
            <a:r>
              <a:rPr lang="en-CA" dirty="0"/>
              <a:t>Implications of workflow changes</a:t>
            </a:r>
          </a:p>
          <a:p>
            <a:pPr marL="457200" indent="-457200">
              <a:lnSpc>
                <a:spcPct val="200000"/>
              </a:lnSpc>
              <a:buFont typeface="+mj-lt"/>
              <a:buAutoNum type="arabicParenR"/>
            </a:pPr>
            <a:r>
              <a:rPr lang="en-CA" dirty="0"/>
              <a:t>Key messages</a:t>
            </a:r>
          </a:p>
        </p:txBody>
      </p:sp>
      <p:sp>
        <p:nvSpPr>
          <p:cNvPr id="4" name="Title 3">
            <a:extLst>
              <a:ext uri="{FF2B5EF4-FFF2-40B4-BE49-F238E27FC236}">
                <a16:creationId xmlns:a16="http://schemas.microsoft.com/office/drawing/2014/main" id="{F537950A-D490-7D66-E539-CB027E411AF7}"/>
              </a:ext>
            </a:extLst>
          </p:cNvPr>
          <p:cNvSpPr>
            <a:spLocks noGrp="1"/>
          </p:cNvSpPr>
          <p:nvPr>
            <p:ph type="title"/>
          </p:nvPr>
        </p:nvSpPr>
        <p:spPr/>
        <p:txBody>
          <a:bodyPr/>
          <a:lstStyle/>
          <a:p>
            <a:r>
              <a:rPr lang="en-CA" dirty="0"/>
              <a:t>Agenda</a:t>
            </a:r>
          </a:p>
        </p:txBody>
      </p:sp>
    </p:spTree>
    <p:extLst>
      <p:ext uri="{BB962C8B-B14F-4D97-AF65-F5344CB8AC3E}">
        <p14:creationId xmlns:p14="http://schemas.microsoft.com/office/powerpoint/2010/main" val="2145386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4675E-3C29-35D4-8C05-493661BB0C8C}"/>
              </a:ext>
            </a:extLst>
          </p:cNvPr>
          <p:cNvSpPr>
            <a:spLocks noGrp="1"/>
          </p:cNvSpPr>
          <p:nvPr>
            <p:ph type="body" sz="quarter" idx="14"/>
          </p:nvPr>
        </p:nvSpPr>
        <p:spPr>
          <a:xfrm>
            <a:off x="3951214" y="1423013"/>
            <a:ext cx="7849086" cy="4980416"/>
          </a:xfrm>
        </p:spPr>
        <p:txBody>
          <a:bodyPr/>
          <a:lstStyle/>
          <a:p>
            <a:r>
              <a:rPr lang="en-CA" dirty="0"/>
              <a:t>Primary goals are to</a:t>
            </a:r>
          </a:p>
          <a:p>
            <a:pPr lvl="1">
              <a:buFont typeface="Courier New" panose="02070309020205020404" pitchFamily="49" charset="0"/>
              <a:buChar char="o"/>
            </a:pPr>
            <a:r>
              <a:rPr lang="en-CA" dirty="0"/>
              <a:t>improve patient care</a:t>
            </a:r>
          </a:p>
          <a:p>
            <a:pPr lvl="1">
              <a:buFont typeface="Courier New" panose="02070309020205020404" pitchFamily="49" charset="0"/>
              <a:buChar char="o"/>
            </a:pPr>
            <a:r>
              <a:rPr lang="en-CA" dirty="0"/>
              <a:t>reduce provider burden and improve provider/patient decision making</a:t>
            </a:r>
          </a:p>
          <a:p>
            <a:pPr lvl="1">
              <a:buFont typeface="Courier New" panose="02070309020205020404" pitchFamily="49" charset="0"/>
              <a:buChar char="o"/>
            </a:pPr>
            <a:r>
              <a:rPr lang="en-CA" dirty="0"/>
              <a:t>reduce payer administrative costs</a:t>
            </a:r>
          </a:p>
          <a:p>
            <a:pPr lvl="1">
              <a:buFont typeface="Courier New" panose="02070309020205020404" pitchFamily="49" charset="0"/>
              <a:buChar char="o"/>
            </a:pPr>
            <a:r>
              <a:rPr lang="en-CA" dirty="0"/>
              <a:t>reduce cost of care</a:t>
            </a:r>
          </a:p>
          <a:p>
            <a:r>
              <a:rPr lang="en-CA" dirty="0"/>
              <a:t>Key this is to</a:t>
            </a:r>
          </a:p>
          <a:p>
            <a:pPr lvl="1">
              <a:buFont typeface="Courier New" panose="02070309020205020404" pitchFamily="49" charset="0"/>
              <a:buChar char="o"/>
            </a:pPr>
            <a:r>
              <a:rPr lang="en-CA" dirty="0"/>
              <a:t>automate all steps of the PA process </a:t>
            </a:r>
          </a:p>
          <a:p>
            <a:pPr lvl="1">
              <a:buFont typeface="Courier New" panose="02070309020205020404" pitchFamily="49" charset="0"/>
              <a:buChar char="o"/>
            </a:pPr>
            <a:r>
              <a:rPr lang="en-CA" dirty="0"/>
              <a:t>Move PA  decision as far forward in the clinical workflow as possible</a:t>
            </a:r>
          </a:p>
          <a:p>
            <a:r>
              <a:rPr lang="en-CA" dirty="0"/>
              <a:t>The ultimate goal is to have patients leave a healthcare setting with the next step in their care journey fully defined and scheduled</a:t>
            </a:r>
          </a:p>
          <a:p>
            <a:pPr lvl="1"/>
            <a:endParaRPr lang="en-CA" dirty="0"/>
          </a:p>
        </p:txBody>
      </p:sp>
      <p:sp>
        <p:nvSpPr>
          <p:cNvPr id="3" name="Title 2">
            <a:extLst>
              <a:ext uri="{FF2B5EF4-FFF2-40B4-BE49-F238E27FC236}">
                <a16:creationId xmlns:a16="http://schemas.microsoft.com/office/drawing/2014/main" id="{A3AF673B-95DF-DD96-08F2-274CCF360997}"/>
              </a:ext>
            </a:extLst>
          </p:cNvPr>
          <p:cNvSpPr>
            <a:spLocks noGrp="1"/>
          </p:cNvSpPr>
          <p:nvPr>
            <p:ph type="title"/>
          </p:nvPr>
        </p:nvSpPr>
        <p:spPr/>
        <p:txBody>
          <a:bodyPr/>
          <a:lstStyle/>
          <a:p>
            <a:r>
              <a:rPr lang="en-CA" dirty="0"/>
              <a:t>Key Messages</a:t>
            </a:r>
          </a:p>
        </p:txBody>
      </p:sp>
      <p:sp>
        <p:nvSpPr>
          <p:cNvPr id="4" name="Slide Number Placeholder 3">
            <a:extLst>
              <a:ext uri="{FF2B5EF4-FFF2-40B4-BE49-F238E27FC236}">
                <a16:creationId xmlns:a16="http://schemas.microsoft.com/office/drawing/2014/main" id="{DD34881A-56ED-9C36-3AFD-F9A07AAD039D}"/>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B6F15528-21DE-4FAA-801E-634DDDAF4B2B}" type="slidenum">
              <a:rPr kumimoji="0" lang="en-CA" sz="1400" b="0" i="0" u="none" strike="noStrike" kern="0" cap="none" spc="0" normalizeH="0" baseline="0" noProof="0" smtClean="0">
                <a:ln>
                  <a:noFill/>
                </a:ln>
                <a:solidFill>
                  <a:srgbClr val="474749">
                    <a:tint val="75000"/>
                  </a:srgb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CA" sz="1400" b="0" i="0" u="none" strike="noStrike" kern="0" cap="none" spc="0" normalizeH="0" baseline="0" noProof="0" dirty="0">
              <a:ln>
                <a:noFill/>
              </a:ln>
              <a:solidFill>
                <a:srgbClr val="474749">
                  <a:tint val="75000"/>
                </a:srgbClr>
              </a:solidFill>
              <a:effectLst/>
              <a:uLnTx/>
              <a:uFillTx/>
              <a:latin typeface="Arial"/>
              <a:cs typeface="Arial"/>
              <a:sym typeface="Arial"/>
            </a:endParaRPr>
          </a:p>
        </p:txBody>
      </p:sp>
    </p:spTree>
    <p:extLst>
      <p:ext uri="{BB962C8B-B14F-4D97-AF65-F5344CB8AC3E}">
        <p14:creationId xmlns:p14="http://schemas.microsoft.com/office/powerpoint/2010/main" val="2527450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EDAB83-F1C3-5F0D-9839-1E57425FE0A8}"/>
              </a:ext>
            </a:extLst>
          </p:cNvPr>
          <p:cNvSpPr>
            <a:spLocks noGrp="1"/>
          </p:cNvSpPr>
          <p:nvPr>
            <p:ph type="title"/>
          </p:nvPr>
        </p:nvSpPr>
        <p:spPr>
          <a:xfrm>
            <a:off x="6456270" y="2742826"/>
            <a:ext cx="3265245" cy="686173"/>
          </a:xfrm>
        </p:spPr>
        <p:txBody>
          <a:bodyPr/>
          <a:lstStyle/>
          <a:p>
            <a:r>
              <a:rPr lang="en-CA" sz="4000" b="0" dirty="0">
                <a:solidFill>
                  <a:srgbClr val="FF0000"/>
                </a:solidFill>
              </a:rPr>
              <a:t>Questions?</a:t>
            </a:r>
          </a:p>
        </p:txBody>
      </p:sp>
      <p:sp>
        <p:nvSpPr>
          <p:cNvPr id="4" name="Slide Number Placeholder 3">
            <a:extLst>
              <a:ext uri="{FF2B5EF4-FFF2-40B4-BE49-F238E27FC236}">
                <a16:creationId xmlns:a16="http://schemas.microsoft.com/office/drawing/2014/main" id="{5C7452E1-E22C-0359-70B8-2038F0EF4A8A}"/>
              </a:ext>
            </a:extLst>
          </p:cNvPr>
          <p:cNvSpPr>
            <a:spLocks noGrp="1"/>
          </p:cNvSpPr>
          <p:nvPr>
            <p:ph type="sldNum" sz="quarter" idx="4294967295"/>
          </p:nvPr>
        </p:nvSpPr>
        <p:spPr>
          <a:xfrm>
            <a:off x="11610975" y="6489700"/>
            <a:ext cx="581025" cy="365125"/>
          </a:xfrm>
        </p:spPr>
        <p:txBody>
          <a:bodyPr/>
          <a:lstStyle/>
          <a:p>
            <a:fld id="{B6F15528-21DE-4FAA-801E-634DDDAF4B2B}" type="slidenum">
              <a:rPr lang="en-CA" smtClean="0"/>
              <a:t>21</a:t>
            </a:fld>
            <a:endParaRPr lang="en-CA" dirty="0"/>
          </a:p>
        </p:txBody>
      </p:sp>
      <p:sp>
        <p:nvSpPr>
          <p:cNvPr id="6" name="TextBox 5">
            <a:extLst>
              <a:ext uri="{FF2B5EF4-FFF2-40B4-BE49-F238E27FC236}">
                <a16:creationId xmlns:a16="http://schemas.microsoft.com/office/drawing/2014/main" id="{C74FCB21-399C-F108-309A-85624C67AD2B}"/>
              </a:ext>
            </a:extLst>
          </p:cNvPr>
          <p:cNvSpPr txBox="1"/>
          <p:nvPr/>
        </p:nvSpPr>
        <p:spPr>
          <a:xfrm>
            <a:off x="1754257" y="2646645"/>
            <a:ext cx="3185491" cy="523220"/>
          </a:xfrm>
          <a:prstGeom prst="rect">
            <a:avLst/>
          </a:prstGeom>
          <a:noFill/>
        </p:spPr>
        <p:txBody>
          <a:bodyPr wrap="square">
            <a:spAutoFit/>
          </a:bodyPr>
          <a:lstStyle/>
          <a:p>
            <a:pPr marL="0" indent="0">
              <a:buNone/>
            </a:pPr>
            <a:r>
              <a:rPr lang="en-US" dirty="0"/>
              <a:t>Robert Dieterle</a:t>
            </a:r>
          </a:p>
          <a:p>
            <a:pPr marL="0" indent="0">
              <a:buNone/>
            </a:pPr>
            <a:r>
              <a:rPr lang="en-US" dirty="0">
                <a:hlinkClick r:id="rId2"/>
              </a:rPr>
              <a:t>RCDieterle@enablecare.us</a:t>
            </a:r>
            <a:r>
              <a:rPr lang="en-US" dirty="0"/>
              <a:t> </a:t>
            </a:r>
          </a:p>
        </p:txBody>
      </p:sp>
    </p:spTree>
    <p:extLst>
      <p:ext uri="{BB962C8B-B14F-4D97-AF65-F5344CB8AC3E}">
        <p14:creationId xmlns:p14="http://schemas.microsoft.com/office/powerpoint/2010/main" val="365497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3D74-728D-F1AB-6F67-ECE3EA77D0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9A0E3B-D55B-47D4-FB6D-70BE383619C4}"/>
              </a:ext>
            </a:extLst>
          </p:cNvPr>
          <p:cNvSpPr>
            <a:spLocks noGrp="1"/>
          </p:cNvSpPr>
          <p:nvPr>
            <p:ph type="sldNum" sz="quarter" idx="4294967295"/>
          </p:nvPr>
        </p:nvSpPr>
        <p:spPr>
          <a:xfrm>
            <a:off x="9448800" y="6489700"/>
            <a:ext cx="2743200" cy="365125"/>
          </a:xfrm>
        </p:spPr>
        <p:txBody>
          <a:bodyPr/>
          <a:lstStyle/>
          <a:p>
            <a:fld id="{B4887C3B-057F-4D1D-8672-DA58E661878F}" type="slidenum">
              <a:rPr lang="en-US" smtClean="0"/>
              <a:pPr/>
              <a:t>3</a:t>
            </a:fld>
            <a:endParaRPr lang="en-US" dirty="0"/>
          </a:p>
        </p:txBody>
      </p:sp>
      <p:pic>
        <p:nvPicPr>
          <p:cNvPr id="3" name="Picture 2">
            <a:extLst>
              <a:ext uri="{FF2B5EF4-FFF2-40B4-BE49-F238E27FC236}">
                <a16:creationId xmlns:a16="http://schemas.microsoft.com/office/drawing/2014/main" id="{7C32B59A-754E-CC40-34CD-80092F554324}"/>
              </a:ext>
            </a:extLst>
          </p:cNvPr>
          <p:cNvPicPr>
            <a:picLocks noChangeAspect="1"/>
          </p:cNvPicPr>
          <p:nvPr/>
        </p:nvPicPr>
        <p:blipFill>
          <a:blip r:embed="rId3"/>
          <a:srcRect t="16577"/>
          <a:stretch/>
        </p:blipFill>
        <p:spPr>
          <a:xfrm>
            <a:off x="252477" y="1203325"/>
            <a:ext cx="11687045" cy="4979086"/>
          </a:xfrm>
          <a:prstGeom prst="rect">
            <a:avLst/>
          </a:prstGeom>
        </p:spPr>
      </p:pic>
      <p:sp>
        <p:nvSpPr>
          <p:cNvPr id="4" name="Text Placeholder 3">
            <a:extLst>
              <a:ext uri="{FF2B5EF4-FFF2-40B4-BE49-F238E27FC236}">
                <a16:creationId xmlns:a16="http://schemas.microsoft.com/office/drawing/2014/main" id="{BC3ABB77-D109-FC59-626B-EC26F1BCAD61}"/>
              </a:ext>
            </a:extLst>
          </p:cNvPr>
          <p:cNvSpPr txBox="1">
            <a:spLocks/>
          </p:cNvSpPr>
          <p:nvPr/>
        </p:nvSpPr>
        <p:spPr>
          <a:xfrm>
            <a:off x="4783756" y="285894"/>
            <a:ext cx="7035753" cy="4025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dirty="0"/>
              <a:t>Components of HIPAA PA Exchanges</a:t>
            </a:r>
          </a:p>
        </p:txBody>
      </p:sp>
    </p:spTree>
    <p:extLst>
      <p:ext uri="{BB962C8B-B14F-4D97-AF65-F5344CB8AC3E}">
        <p14:creationId xmlns:p14="http://schemas.microsoft.com/office/powerpoint/2010/main" val="194162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row: Left-Right 18">
            <a:extLst>
              <a:ext uri="{FF2B5EF4-FFF2-40B4-BE49-F238E27FC236}">
                <a16:creationId xmlns:a16="http://schemas.microsoft.com/office/drawing/2014/main" id="{AF2F9227-F0C1-4C1D-83C0-C0B6A7819245}"/>
              </a:ext>
            </a:extLst>
          </p:cNvPr>
          <p:cNvSpPr/>
          <p:nvPr/>
        </p:nvSpPr>
        <p:spPr>
          <a:xfrm>
            <a:off x="3156928" y="1467894"/>
            <a:ext cx="731520" cy="27432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Left-Right 19">
            <a:extLst>
              <a:ext uri="{FF2B5EF4-FFF2-40B4-BE49-F238E27FC236}">
                <a16:creationId xmlns:a16="http://schemas.microsoft.com/office/drawing/2014/main" id="{B3AADED2-C809-49EE-BD4E-FCEAC40F2ECC}"/>
              </a:ext>
            </a:extLst>
          </p:cNvPr>
          <p:cNvSpPr/>
          <p:nvPr/>
        </p:nvSpPr>
        <p:spPr>
          <a:xfrm>
            <a:off x="3156928" y="1144942"/>
            <a:ext cx="731520" cy="27432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18F067E-1107-44DE-8BBF-1D1A7E77D287}"/>
              </a:ext>
            </a:extLst>
          </p:cNvPr>
          <p:cNvSpPr txBox="1"/>
          <p:nvPr/>
        </p:nvSpPr>
        <p:spPr>
          <a:xfrm>
            <a:off x="3931954" y="1112825"/>
            <a:ext cx="3058851" cy="338554"/>
          </a:xfrm>
          <a:prstGeom prst="rect">
            <a:avLst/>
          </a:prstGeom>
          <a:noFill/>
        </p:spPr>
        <p:txBody>
          <a:bodyPr wrap="none" rtlCol="0">
            <a:spAutoFit/>
          </a:bodyPr>
          <a:lstStyle/>
          <a:p>
            <a:r>
              <a:rPr lang="en-US" sz="1600" b="1" dirty="0">
                <a:solidFill>
                  <a:schemeClr val="bg1">
                    <a:lumMod val="50000"/>
                  </a:schemeClr>
                </a:solidFill>
              </a:rPr>
              <a:t>Must be X12 278 (PA request)</a:t>
            </a:r>
          </a:p>
        </p:txBody>
      </p:sp>
      <p:sp>
        <p:nvSpPr>
          <p:cNvPr id="22" name="TextBox 21">
            <a:extLst>
              <a:ext uri="{FF2B5EF4-FFF2-40B4-BE49-F238E27FC236}">
                <a16:creationId xmlns:a16="http://schemas.microsoft.com/office/drawing/2014/main" id="{B2264EAF-6EBE-49B1-AA96-76F69205CB0C}"/>
              </a:ext>
            </a:extLst>
          </p:cNvPr>
          <p:cNvSpPr txBox="1"/>
          <p:nvPr/>
        </p:nvSpPr>
        <p:spPr>
          <a:xfrm>
            <a:off x="3931954" y="1435777"/>
            <a:ext cx="3618298" cy="338554"/>
          </a:xfrm>
          <a:prstGeom prst="rect">
            <a:avLst/>
          </a:prstGeom>
          <a:noFill/>
        </p:spPr>
        <p:txBody>
          <a:bodyPr wrap="none" rtlCol="0">
            <a:spAutoFit/>
          </a:bodyPr>
          <a:lstStyle/>
          <a:p>
            <a:r>
              <a:rPr lang="en-US" sz="1600" b="1" dirty="0">
                <a:solidFill>
                  <a:schemeClr val="bg1">
                    <a:lumMod val="50000"/>
                  </a:schemeClr>
                </a:solidFill>
              </a:rPr>
              <a:t>May be any method (including X12)</a:t>
            </a:r>
          </a:p>
        </p:txBody>
      </p:sp>
      <p:pic>
        <p:nvPicPr>
          <p:cNvPr id="1026" name="Picture 2" descr="Image result for doctor and hospital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99" y="2018968"/>
            <a:ext cx="1446221" cy="1789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octor and hospitals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49" y="4649213"/>
            <a:ext cx="1362785" cy="13627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p:nvSpPr>
        <p:spPr>
          <a:xfrm>
            <a:off x="1913076" y="4815567"/>
            <a:ext cx="365760" cy="1041392"/>
          </a:xfrm>
          <a:prstGeom prst="rect">
            <a:avLst/>
          </a:prstGeom>
          <a:solidFill>
            <a:schemeClr val="tx1">
              <a:lumMod val="50000"/>
              <a:lumOff val="50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BA</a:t>
            </a:r>
          </a:p>
        </p:txBody>
      </p:sp>
      <p:sp>
        <p:nvSpPr>
          <p:cNvPr id="47" name="Arrow: Left-Right 18">
            <a:extLst>
              <a:ext uri="{FF2B5EF4-FFF2-40B4-BE49-F238E27FC236}">
                <a16:creationId xmlns:a16="http://schemas.microsoft.com/office/drawing/2014/main" id="{AF2F9227-F0C1-4C1D-83C0-C0B6A7819245}"/>
              </a:ext>
            </a:extLst>
          </p:cNvPr>
          <p:cNvSpPr/>
          <p:nvPr/>
        </p:nvSpPr>
        <p:spPr>
          <a:xfrm>
            <a:off x="7796591" y="4322382"/>
            <a:ext cx="1630438"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Any Method</a:t>
            </a:r>
          </a:p>
        </p:txBody>
      </p:sp>
      <p:sp>
        <p:nvSpPr>
          <p:cNvPr id="23" name="Arrow: Left-Right 22">
            <a:extLst>
              <a:ext uri="{FF2B5EF4-FFF2-40B4-BE49-F238E27FC236}">
                <a16:creationId xmlns:a16="http://schemas.microsoft.com/office/drawing/2014/main" id="{E8CC4ACE-06D0-4EA7-8B12-77A32AD5B382}"/>
              </a:ext>
            </a:extLst>
          </p:cNvPr>
          <p:cNvSpPr/>
          <p:nvPr/>
        </p:nvSpPr>
        <p:spPr>
          <a:xfrm>
            <a:off x="2340429" y="5056285"/>
            <a:ext cx="7173686"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X12 278</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997" y="2442319"/>
            <a:ext cx="1424421" cy="135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170" y="3757307"/>
            <a:ext cx="1424421" cy="135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Arrow: Left-Right 22">
            <a:extLst>
              <a:ext uri="{FF2B5EF4-FFF2-40B4-BE49-F238E27FC236}">
                <a16:creationId xmlns:a16="http://schemas.microsoft.com/office/drawing/2014/main" id="{E8CC4ACE-06D0-4EA7-8B12-77A32AD5B382}"/>
              </a:ext>
            </a:extLst>
          </p:cNvPr>
          <p:cNvSpPr/>
          <p:nvPr/>
        </p:nvSpPr>
        <p:spPr>
          <a:xfrm rot="1466648">
            <a:off x="4769199" y="3582811"/>
            <a:ext cx="1737360"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X12N278</a:t>
            </a:r>
          </a:p>
        </p:txBody>
      </p:sp>
      <p:sp>
        <p:nvSpPr>
          <p:cNvPr id="7" name="Oval 6"/>
          <p:cNvSpPr/>
          <p:nvPr/>
        </p:nvSpPr>
        <p:spPr>
          <a:xfrm>
            <a:off x="352816" y="2352949"/>
            <a:ext cx="1463040" cy="1463040"/>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Arrow: Left-Right 18">
            <a:extLst>
              <a:ext uri="{FF2B5EF4-FFF2-40B4-BE49-F238E27FC236}">
                <a16:creationId xmlns:a16="http://schemas.microsoft.com/office/drawing/2014/main" id="{AF2F9227-F0C1-4C1D-83C0-C0B6A7819245}"/>
              </a:ext>
            </a:extLst>
          </p:cNvPr>
          <p:cNvSpPr/>
          <p:nvPr/>
        </p:nvSpPr>
        <p:spPr>
          <a:xfrm>
            <a:off x="1897422" y="2827875"/>
            <a:ext cx="1688005"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Any Method</a:t>
            </a:r>
          </a:p>
        </p:txBody>
      </p:sp>
      <p:sp>
        <p:nvSpPr>
          <p:cNvPr id="31" name="Oval 30"/>
          <p:cNvSpPr/>
          <p:nvPr/>
        </p:nvSpPr>
        <p:spPr>
          <a:xfrm>
            <a:off x="406492" y="4607588"/>
            <a:ext cx="1417320" cy="1417320"/>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026241" y="1062479"/>
            <a:ext cx="6792686" cy="8207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274176" y="3152094"/>
            <a:ext cx="292068" cy="307777"/>
          </a:xfrm>
          <a:prstGeom prst="rect">
            <a:avLst/>
          </a:prstGeom>
          <a:noFill/>
        </p:spPr>
        <p:txBody>
          <a:bodyPr wrap="none" rtlCol="0">
            <a:spAutoFit/>
          </a:bodyPr>
          <a:lstStyle/>
          <a:p>
            <a:r>
              <a:rPr lang="en-US" sz="1400" dirty="0">
                <a:solidFill>
                  <a:schemeClr val="accent1"/>
                </a:solidFill>
                <a:latin typeface="Arial Rounded MT Bold" panose="020F0704030504030204" pitchFamily="34" charset="0"/>
              </a:rPr>
              <a:t>1</a:t>
            </a:r>
          </a:p>
        </p:txBody>
      </p:sp>
      <p:sp>
        <p:nvSpPr>
          <p:cNvPr id="36" name="TextBox 35"/>
          <p:cNvSpPr txBox="1"/>
          <p:nvPr/>
        </p:nvSpPr>
        <p:spPr>
          <a:xfrm>
            <a:off x="7137972" y="4461650"/>
            <a:ext cx="292068" cy="307777"/>
          </a:xfrm>
          <a:prstGeom prst="rect">
            <a:avLst/>
          </a:prstGeom>
          <a:noFill/>
        </p:spPr>
        <p:txBody>
          <a:bodyPr wrap="none" rtlCol="0">
            <a:spAutoFit/>
          </a:bodyPr>
          <a:lstStyle/>
          <a:p>
            <a:r>
              <a:rPr lang="en-US" sz="1400" dirty="0">
                <a:solidFill>
                  <a:schemeClr val="accent1"/>
                </a:solidFill>
                <a:latin typeface="Arial Rounded MT Bold" panose="020F0704030504030204" pitchFamily="34" charset="0"/>
              </a:rPr>
              <a:t>2</a:t>
            </a:r>
          </a:p>
        </p:txBody>
      </p:sp>
      <p:sp>
        <p:nvSpPr>
          <p:cNvPr id="25" name="TextBox 24">
            <a:extLst>
              <a:ext uri="{FF2B5EF4-FFF2-40B4-BE49-F238E27FC236}">
                <a16:creationId xmlns:a16="http://schemas.microsoft.com/office/drawing/2014/main" id="{A833ECD0-DFE3-4EE8-AF1D-C46F1EA4C8BC}"/>
              </a:ext>
            </a:extLst>
          </p:cNvPr>
          <p:cNvSpPr txBox="1"/>
          <p:nvPr/>
        </p:nvSpPr>
        <p:spPr>
          <a:xfrm>
            <a:off x="2095956" y="6011998"/>
            <a:ext cx="7580601" cy="646331"/>
          </a:xfrm>
          <a:prstGeom prst="rect">
            <a:avLst/>
          </a:prstGeom>
          <a:noFill/>
        </p:spPr>
        <p:txBody>
          <a:bodyPr wrap="none" rtlCol="0">
            <a:spAutoFit/>
          </a:bodyPr>
          <a:lstStyle/>
          <a:p>
            <a:r>
              <a:rPr lang="en-US" dirty="0"/>
              <a:t>Covered entity may use a Business Associate (BA) to satisfy HIPAA requirements</a:t>
            </a:r>
          </a:p>
          <a:p>
            <a:r>
              <a:rPr lang="en-US" dirty="0"/>
              <a:t>HIPAA requirements pass to the BA</a:t>
            </a:r>
          </a:p>
        </p:txBody>
      </p:sp>
      <p:pic>
        <p:nvPicPr>
          <p:cNvPr id="26" name="Picture 25">
            <a:extLst>
              <a:ext uri="{FF2B5EF4-FFF2-40B4-BE49-F238E27FC236}">
                <a16:creationId xmlns:a16="http://schemas.microsoft.com/office/drawing/2014/main" id="{3DE6C7BC-AFA8-44B3-BAE8-BE17AE4F761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42721" y="2442319"/>
            <a:ext cx="1632856" cy="1224643"/>
          </a:xfrm>
          <a:prstGeom prst="rect">
            <a:avLst/>
          </a:prstGeom>
        </p:spPr>
      </p:pic>
      <p:pic>
        <p:nvPicPr>
          <p:cNvPr id="27" name="Picture 26">
            <a:extLst>
              <a:ext uri="{FF2B5EF4-FFF2-40B4-BE49-F238E27FC236}">
                <a16:creationId xmlns:a16="http://schemas.microsoft.com/office/drawing/2014/main" id="{E0D3B466-53EB-441E-823A-47DAD36137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69067" y="4224696"/>
            <a:ext cx="1588294" cy="1191221"/>
          </a:xfrm>
          <a:prstGeom prst="rect">
            <a:avLst/>
          </a:prstGeom>
        </p:spPr>
      </p:pic>
      <p:sp>
        <p:nvSpPr>
          <p:cNvPr id="29" name="TextBox 28">
            <a:extLst>
              <a:ext uri="{FF2B5EF4-FFF2-40B4-BE49-F238E27FC236}">
                <a16:creationId xmlns:a16="http://schemas.microsoft.com/office/drawing/2014/main" id="{832BFC68-AFBD-47D4-9E00-827ED79EE592}"/>
              </a:ext>
            </a:extLst>
          </p:cNvPr>
          <p:cNvSpPr txBox="1"/>
          <p:nvPr/>
        </p:nvSpPr>
        <p:spPr>
          <a:xfrm>
            <a:off x="10123388" y="3641772"/>
            <a:ext cx="886781" cy="369332"/>
          </a:xfrm>
          <a:prstGeom prst="rect">
            <a:avLst/>
          </a:prstGeom>
          <a:noFill/>
        </p:spPr>
        <p:txBody>
          <a:bodyPr wrap="none" rtlCol="0">
            <a:spAutoFit/>
          </a:bodyPr>
          <a:lstStyle/>
          <a:p>
            <a:r>
              <a:rPr lang="en-US" b="1" dirty="0"/>
              <a:t>Payer 1</a:t>
            </a:r>
          </a:p>
        </p:txBody>
      </p:sp>
      <p:sp>
        <p:nvSpPr>
          <p:cNvPr id="30" name="TextBox 29">
            <a:extLst>
              <a:ext uri="{FF2B5EF4-FFF2-40B4-BE49-F238E27FC236}">
                <a16:creationId xmlns:a16="http://schemas.microsoft.com/office/drawing/2014/main" id="{C27EB87D-4AB6-4192-893C-CDA92846CCFE}"/>
              </a:ext>
            </a:extLst>
          </p:cNvPr>
          <p:cNvSpPr txBox="1"/>
          <p:nvPr/>
        </p:nvSpPr>
        <p:spPr>
          <a:xfrm>
            <a:off x="10183996" y="5473770"/>
            <a:ext cx="886781" cy="369332"/>
          </a:xfrm>
          <a:prstGeom prst="rect">
            <a:avLst/>
          </a:prstGeom>
          <a:noFill/>
        </p:spPr>
        <p:txBody>
          <a:bodyPr wrap="none" rtlCol="0">
            <a:spAutoFit/>
          </a:bodyPr>
          <a:lstStyle/>
          <a:p>
            <a:r>
              <a:rPr lang="en-US" b="1" dirty="0"/>
              <a:t>Payer 2</a:t>
            </a:r>
          </a:p>
        </p:txBody>
      </p:sp>
      <p:sp>
        <p:nvSpPr>
          <p:cNvPr id="38" name="Text Placeholder 3">
            <a:extLst>
              <a:ext uri="{FF2B5EF4-FFF2-40B4-BE49-F238E27FC236}">
                <a16:creationId xmlns:a16="http://schemas.microsoft.com/office/drawing/2014/main" id="{7D333467-7C32-F9F6-5649-533DE83D9FA6}"/>
              </a:ext>
            </a:extLst>
          </p:cNvPr>
          <p:cNvSpPr txBox="1">
            <a:spLocks/>
          </p:cNvSpPr>
          <p:nvPr/>
        </p:nvSpPr>
        <p:spPr>
          <a:xfrm>
            <a:off x="2495550" y="290807"/>
            <a:ext cx="9363075" cy="402557"/>
          </a:xfrm>
          <a:prstGeom prst="rect">
            <a:avLst/>
          </a:prstGeom>
        </p:spPr>
        <p:txBody>
          <a:bodyPr/>
          <a:lstStyle>
            <a:lvl1pPr marL="0" indent="0" algn="r" defTabSz="914400" rtl="0" eaLnBrk="1" latinLnBrk="0" hangingPunct="1">
              <a:lnSpc>
                <a:spcPts val="2800"/>
              </a:lnSpc>
              <a:spcBef>
                <a:spcPts val="0"/>
              </a:spcBef>
              <a:buFont typeface="Arial" panose="020B0604020202020204" pitchFamily="34" charset="0"/>
              <a:buNone/>
              <a:defRPr sz="3200" kern="1200">
                <a:solidFill>
                  <a:srgbClr val="47200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dirty="0"/>
              <a:t>HIPAA Regulatory Requirements</a:t>
            </a:r>
          </a:p>
        </p:txBody>
      </p:sp>
    </p:spTree>
    <p:extLst>
      <p:ext uri="{BB962C8B-B14F-4D97-AF65-F5344CB8AC3E}">
        <p14:creationId xmlns:p14="http://schemas.microsoft.com/office/powerpoint/2010/main" val="287662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7964F7-1F5B-4802-93C7-2F33FE8D3FDB}"/>
              </a:ext>
            </a:extLst>
          </p:cNvPr>
          <p:cNvSpPr>
            <a:spLocks noGrp="1"/>
          </p:cNvSpPr>
          <p:nvPr>
            <p:ph type="body" sz="quarter" idx="13"/>
          </p:nvPr>
        </p:nvSpPr>
        <p:spPr>
          <a:xfrm>
            <a:off x="2495550" y="290807"/>
            <a:ext cx="9363075" cy="402557"/>
          </a:xfrm>
        </p:spPr>
        <p:txBody>
          <a:bodyPr/>
          <a:lstStyle/>
          <a:p>
            <a:r>
              <a:rPr lang="en-US" dirty="0"/>
              <a:t>Challenge</a:t>
            </a:r>
          </a:p>
        </p:txBody>
      </p:sp>
      <p:pic>
        <p:nvPicPr>
          <p:cNvPr id="3" name="Picture 2">
            <a:extLst>
              <a:ext uri="{FF2B5EF4-FFF2-40B4-BE49-F238E27FC236}">
                <a16:creationId xmlns:a16="http://schemas.microsoft.com/office/drawing/2014/main" id="{1B036A26-B8E7-40CA-BC6B-34E9F2E419EB}"/>
              </a:ext>
            </a:extLst>
          </p:cNvPr>
          <p:cNvPicPr>
            <a:picLocks noChangeAspect="1"/>
          </p:cNvPicPr>
          <p:nvPr/>
        </p:nvPicPr>
        <p:blipFill rotWithShape="1">
          <a:blip r:embed="rId2">
            <a:extLst>
              <a:ext uri="{28A0092B-C50C-407E-A947-70E740481C1C}">
                <a14:useLocalDpi xmlns:a14="http://schemas.microsoft.com/office/drawing/2010/main" val="0"/>
              </a:ext>
            </a:extLst>
          </a:blip>
          <a:srcRect b="14151"/>
          <a:stretch/>
        </p:blipFill>
        <p:spPr>
          <a:xfrm>
            <a:off x="1417578" y="2400429"/>
            <a:ext cx="1187563" cy="1789878"/>
          </a:xfrm>
          <a:prstGeom prst="rect">
            <a:avLst/>
          </a:prstGeom>
        </p:spPr>
      </p:pic>
      <p:sp>
        <p:nvSpPr>
          <p:cNvPr id="8" name="TextBox 7">
            <a:extLst>
              <a:ext uri="{FF2B5EF4-FFF2-40B4-BE49-F238E27FC236}">
                <a16:creationId xmlns:a16="http://schemas.microsoft.com/office/drawing/2014/main" id="{03A43D85-1780-4155-9BF9-1B40118BA4E1}"/>
              </a:ext>
            </a:extLst>
          </p:cNvPr>
          <p:cNvSpPr txBox="1"/>
          <p:nvPr/>
        </p:nvSpPr>
        <p:spPr>
          <a:xfrm>
            <a:off x="1608103" y="3190214"/>
            <a:ext cx="864339" cy="584775"/>
          </a:xfrm>
          <a:prstGeom prst="rect">
            <a:avLst/>
          </a:prstGeom>
          <a:noFill/>
        </p:spPr>
        <p:txBody>
          <a:bodyPr wrap="none" rtlCol="0">
            <a:spAutoFit/>
          </a:bodyPr>
          <a:lstStyle/>
          <a:p>
            <a:r>
              <a:rPr lang="en-US" sz="3200" dirty="0"/>
              <a:t>EHR</a:t>
            </a:r>
          </a:p>
        </p:txBody>
      </p:sp>
      <p:pic>
        <p:nvPicPr>
          <p:cNvPr id="31" name="Picture 30">
            <a:extLst>
              <a:ext uri="{FF2B5EF4-FFF2-40B4-BE49-F238E27FC236}">
                <a16:creationId xmlns:a16="http://schemas.microsoft.com/office/drawing/2014/main" id="{CBE55199-2BD7-447E-BC0C-C9D65FDBF87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63404" y="2311349"/>
            <a:ext cx="1632856" cy="1224643"/>
          </a:xfrm>
          <a:prstGeom prst="rect">
            <a:avLst/>
          </a:prstGeom>
        </p:spPr>
      </p:pic>
      <p:pic>
        <p:nvPicPr>
          <p:cNvPr id="32" name="Picture 31">
            <a:extLst>
              <a:ext uri="{FF2B5EF4-FFF2-40B4-BE49-F238E27FC236}">
                <a16:creationId xmlns:a16="http://schemas.microsoft.com/office/drawing/2014/main" id="{63EF0EE9-4B0B-4970-9B45-53BA2BC7F8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89750" y="4093726"/>
            <a:ext cx="1588294" cy="1191221"/>
          </a:xfrm>
          <a:prstGeom prst="rect">
            <a:avLst/>
          </a:prstGeom>
        </p:spPr>
      </p:pic>
      <p:sp>
        <p:nvSpPr>
          <p:cNvPr id="33" name="TextBox 32">
            <a:extLst>
              <a:ext uri="{FF2B5EF4-FFF2-40B4-BE49-F238E27FC236}">
                <a16:creationId xmlns:a16="http://schemas.microsoft.com/office/drawing/2014/main" id="{76D23B1B-6E06-4DFD-A9F2-98B884CDCA84}"/>
              </a:ext>
            </a:extLst>
          </p:cNvPr>
          <p:cNvSpPr txBox="1"/>
          <p:nvPr/>
        </p:nvSpPr>
        <p:spPr>
          <a:xfrm>
            <a:off x="10144071" y="3510802"/>
            <a:ext cx="886781" cy="369332"/>
          </a:xfrm>
          <a:prstGeom prst="rect">
            <a:avLst/>
          </a:prstGeom>
          <a:noFill/>
        </p:spPr>
        <p:txBody>
          <a:bodyPr wrap="none" rtlCol="0">
            <a:spAutoFit/>
          </a:bodyPr>
          <a:lstStyle/>
          <a:p>
            <a:r>
              <a:rPr lang="en-US" b="1" dirty="0"/>
              <a:t>Payer 1</a:t>
            </a:r>
          </a:p>
        </p:txBody>
      </p:sp>
      <p:sp>
        <p:nvSpPr>
          <p:cNvPr id="34" name="TextBox 33">
            <a:extLst>
              <a:ext uri="{FF2B5EF4-FFF2-40B4-BE49-F238E27FC236}">
                <a16:creationId xmlns:a16="http://schemas.microsoft.com/office/drawing/2014/main" id="{9B141F0D-EEEB-4FAB-85DC-E9545CE1DFE9}"/>
              </a:ext>
            </a:extLst>
          </p:cNvPr>
          <p:cNvSpPr txBox="1"/>
          <p:nvPr/>
        </p:nvSpPr>
        <p:spPr>
          <a:xfrm>
            <a:off x="10204679" y="5342800"/>
            <a:ext cx="886781" cy="369332"/>
          </a:xfrm>
          <a:prstGeom prst="rect">
            <a:avLst/>
          </a:prstGeom>
          <a:noFill/>
        </p:spPr>
        <p:txBody>
          <a:bodyPr wrap="none" rtlCol="0">
            <a:spAutoFit/>
          </a:bodyPr>
          <a:lstStyle/>
          <a:p>
            <a:r>
              <a:rPr lang="en-US" b="1" dirty="0"/>
              <a:t>Payer 2</a:t>
            </a:r>
          </a:p>
        </p:txBody>
      </p:sp>
      <p:sp>
        <p:nvSpPr>
          <p:cNvPr id="35" name="Arrow: Left-Right 34">
            <a:extLst>
              <a:ext uri="{FF2B5EF4-FFF2-40B4-BE49-F238E27FC236}">
                <a16:creationId xmlns:a16="http://schemas.microsoft.com/office/drawing/2014/main" id="{7E094CC0-7F9C-47DC-AEB8-CC02B491D7F2}"/>
              </a:ext>
            </a:extLst>
          </p:cNvPr>
          <p:cNvSpPr/>
          <p:nvPr/>
        </p:nvSpPr>
        <p:spPr>
          <a:xfrm>
            <a:off x="3156928" y="1467894"/>
            <a:ext cx="731520" cy="27432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Left-Right 35">
            <a:extLst>
              <a:ext uri="{FF2B5EF4-FFF2-40B4-BE49-F238E27FC236}">
                <a16:creationId xmlns:a16="http://schemas.microsoft.com/office/drawing/2014/main" id="{CCB0AF14-7D03-4F6C-A166-3C6D4286BF55}"/>
              </a:ext>
            </a:extLst>
          </p:cNvPr>
          <p:cNvSpPr/>
          <p:nvPr/>
        </p:nvSpPr>
        <p:spPr>
          <a:xfrm>
            <a:off x="3156928" y="1144942"/>
            <a:ext cx="731520" cy="27432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E3C1A8AF-4454-476A-90FE-883D423AEB5D}"/>
              </a:ext>
            </a:extLst>
          </p:cNvPr>
          <p:cNvSpPr txBox="1"/>
          <p:nvPr/>
        </p:nvSpPr>
        <p:spPr>
          <a:xfrm>
            <a:off x="3931954" y="1112825"/>
            <a:ext cx="3058851" cy="338554"/>
          </a:xfrm>
          <a:prstGeom prst="rect">
            <a:avLst/>
          </a:prstGeom>
          <a:noFill/>
        </p:spPr>
        <p:txBody>
          <a:bodyPr wrap="none" rtlCol="0">
            <a:spAutoFit/>
          </a:bodyPr>
          <a:lstStyle/>
          <a:p>
            <a:r>
              <a:rPr lang="en-US" sz="1600" b="1" dirty="0">
                <a:solidFill>
                  <a:schemeClr val="bg1">
                    <a:lumMod val="50000"/>
                  </a:schemeClr>
                </a:solidFill>
              </a:rPr>
              <a:t>Must be X12 278 (PA request)</a:t>
            </a:r>
          </a:p>
        </p:txBody>
      </p:sp>
      <p:sp>
        <p:nvSpPr>
          <p:cNvPr id="38" name="TextBox 37">
            <a:extLst>
              <a:ext uri="{FF2B5EF4-FFF2-40B4-BE49-F238E27FC236}">
                <a16:creationId xmlns:a16="http://schemas.microsoft.com/office/drawing/2014/main" id="{3D23D216-7918-47C9-9EC7-9C8AB3196527}"/>
              </a:ext>
            </a:extLst>
          </p:cNvPr>
          <p:cNvSpPr txBox="1"/>
          <p:nvPr/>
        </p:nvSpPr>
        <p:spPr>
          <a:xfrm>
            <a:off x="3931954" y="1435777"/>
            <a:ext cx="3618298" cy="338554"/>
          </a:xfrm>
          <a:prstGeom prst="rect">
            <a:avLst/>
          </a:prstGeom>
          <a:noFill/>
        </p:spPr>
        <p:txBody>
          <a:bodyPr wrap="none" rtlCol="0">
            <a:spAutoFit/>
          </a:bodyPr>
          <a:lstStyle/>
          <a:p>
            <a:r>
              <a:rPr lang="en-US" sz="1600" b="1" dirty="0">
                <a:solidFill>
                  <a:schemeClr val="bg1">
                    <a:lumMod val="50000"/>
                  </a:schemeClr>
                </a:solidFill>
              </a:rPr>
              <a:t>May be any method (including X12)</a:t>
            </a:r>
          </a:p>
        </p:txBody>
      </p:sp>
      <p:sp>
        <p:nvSpPr>
          <p:cNvPr id="39" name="Rectangle 38">
            <a:extLst>
              <a:ext uri="{FF2B5EF4-FFF2-40B4-BE49-F238E27FC236}">
                <a16:creationId xmlns:a16="http://schemas.microsoft.com/office/drawing/2014/main" id="{2E2F658E-CE93-46EE-9EFD-6FD88B208B68}"/>
              </a:ext>
            </a:extLst>
          </p:cNvPr>
          <p:cNvSpPr/>
          <p:nvPr/>
        </p:nvSpPr>
        <p:spPr>
          <a:xfrm>
            <a:off x="3026241" y="1062479"/>
            <a:ext cx="6792686" cy="8207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Arrow: Left-Right 18">
            <a:extLst>
              <a:ext uri="{FF2B5EF4-FFF2-40B4-BE49-F238E27FC236}">
                <a16:creationId xmlns:a16="http://schemas.microsoft.com/office/drawing/2014/main" id="{B6EE2F6F-5A51-4948-8BEE-726728CF6E82}"/>
              </a:ext>
            </a:extLst>
          </p:cNvPr>
          <p:cNvSpPr/>
          <p:nvPr/>
        </p:nvSpPr>
        <p:spPr>
          <a:xfrm>
            <a:off x="8076884" y="4380350"/>
            <a:ext cx="1630438"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Any Method</a:t>
            </a:r>
          </a:p>
        </p:txBody>
      </p:sp>
      <p:pic>
        <p:nvPicPr>
          <p:cNvPr id="43" name="Picture 2">
            <a:extLst>
              <a:ext uri="{FF2B5EF4-FFF2-40B4-BE49-F238E27FC236}">
                <a16:creationId xmlns:a16="http://schemas.microsoft.com/office/drawing/2014/main" id="{912E5B59-0EC3-4F78-9CB3-625EDB9FE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7575" y="2457268"/>
            <a:ext cx="1424421" cy="135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Arrow: Left-Right 18">
            <a:extLst>
              <a:ext uri="{FF2B5EF4-FFF2-40B4-BE49-F238E27FC236}">
                <a16:creationId xmlns:a16="http://schemas.microsoft.com/office/drawing/2014/main" id="{5210FD18-E6BD-4F13-A178-B7FD2AD241F7}"/>
              </a:ext>
            </a:extLst>
          </p:cNvPr>
          <p:cNvSpPr/>
          <p:nvPr/>
        </p:nvSpPr>
        <p:spPr>
          <a:xfrm>
            <a:off x="2550100" y="2922533"/>
            <a:ext cx="1463040"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Any Method</a:t>
            </a:r>
          </a:p>
        </p:txBody>
      </p:sp>
      <p:sp>
        <p:nvSpPr>
          <p:cNvPr id="46" name="TextBox 45">
            <a:extLst>
              <a:ext uri="{FF2B5EF4-FFF2-40B4-BE49-F238E27FC236}">
                <a16:creationId xmlns:a16="http://schemas.microsoft.com/office/drawing/2014/main" id="{60FEB9F9-E839-42F7-95B3-CDC8E5A7721B}"/>
              </a:ext>
            </a:extLst>
          </p:cNvPr>
          <p:cNvSpPr txBox="1"/>
          <p:nvPr/>
        </p:nvSpPr>
        <p:spPr>
          <a:xfrm>
            <a:off x="4662010" y="3109859"/>
            <a:ext cx="292068" cy="307777"/>
          </a:xfrm>
          <a:prstGeom prst="rect">
            <a:avLst/>
          </a:prstGeom>
          <a:noFill/>
        </p:spPr>
        <p:txBody>
          <a:bodyPr wrap="none" rtlCol="0">
            <a:spAutoFit/>
          </a:bodyPr>
          <a:lstStyle/>
          <a:p>
            <a:r>
              <a:rPr lang="en-US" sz="1400" dirty="0">
                <a:solidFill>
                  <a:schemeClr val="accent1"/>
                </a:solidFill>
                <a:latin typeface="Arial Rounded MT Bold" panose="020F0704030504030204" pitchFamily="34" charset="0"/>
              </a:rPr>
              <a:t>1</a:t>
            </a:r>
          </a:p>
        </p:txBody>
      </p:sp>
      <p:pic>
        <p:nvPicPr>
          <p:cNvPr id="48" name="Picture 2">
            <a:extLst>
              <a:ext uri="{FF2B5EF4-FFF2-40B4-BE49-F238E27FC236}">
                <a16:creationId xmlns:a16="http://schemas.microsoft.com/office/drawing/2014/main" id="{D50BA32F-8C39-40F0-8DF2-ED4D36441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684" y="3702989"/>
            <a:ext cx="1424421" cy="135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48">
            <a:extLst>
              <a:ext uri="{FF2B5EF4-FFF2-40B4-BE49-F238E27FC236}">
                <a16:creationId xmlns:a16="http://schemas.microsoft.com/office/drawing/2014/main" id="{9C6AF09A-5C2F-46B7-B875-1491AC5B2779}"/>
              </a:ext>
            </a:extLst>
          </p:cNvPr>
          <p:cNvSpPr txBox="1"/>
          <p:nvPr/>
        </p:nvSpPr>
        <p:spPr>
          <a:xfrm>
            <a:off x="7428866" y="4410888"/>
            <a:ext cx="292068" cy="307777"/>
          </a:xfrm>
          <a:prstGeom prst="rect">
            <a:avLst/>
          </a:prstGeom>
          <a:noFill/>
        </p:spPr>
        <p:txBody>
          <a:bodyPr wrap="none" rtlCol="0">
            <a:spAutoFit/>
          </a:bodyPr>
          <a:lstStyle/>
          <a:p>
            <a:r>
              <a:rPr lang="en-US" sz="1400" dirty="0">
                <a:solidFill>
                  <a:schemeClr val="accent1"/>
                </a:solidFill>
                <a:latin typeface="Arial Rounded MT Bold" panose="020F0704030504030204" pitchFamily="34" charset="0"/>
              </a:rPr>
              <a:t>2</a:t>
            </a:r>
          </a:p>
        </p:txBody>
      </p:sp>
      <p:sp>
        <p:nvSpPr>
          <p:cNvPr id="44" name="Arrow: Left-Right 22">
            <a:extLst>
              <a:ext uri="{FF2B5EF4-FFF2-40B4-BE49-F238E27FC236}">
                <a16:creationId xmlns:a16="http://schemas.microsoft.com/office/drawing/2014/main" id="{3978A75A-4491-4533-9B68-0145D546CA36}"/>
              </a:ext>
            </a:extLst>
          </p:cNvPr>
          <p:cNvSpPr/>
          <p:nvPr/>
        </p:nvSpPr>
        <p:spPr>
          <a:xfrm rot="1466648">
            <a:off x="5181817" y="3396557"/>
            <a:ext cx="1737360"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X12 278</a:t>
            </a:r>
          </a:p>
        </p:txBody>
      </p:sp>
      <p:sp>
        <p:nvSpPr>
          <p:cNvPr id="40" name="Arrow: Left-Right 18">
            <a:extLst>
              <a:ext uri="{FF2B5EF4-FFF2-40B4-BE49-F238E27FC236}">
                <a16:creationId xmlns:a16="http://schemas.microsoft.com/office/drawing/2014/main" id="{EB7911F9-23DB-41B9-AE75-17D2405A05AA}"/>
              </a:ext>
            </a:extLst>
          </p:cNvPr>
          <p:cNvSpPr/>
          <p:nvPr/>
        </p:nvSpPr>
        <p:spPr>
          <a:xfrm rot="19734240">
            <a:off x="7759297" y="3200401"/>
            <a:ext cx="2032041"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Any Method</a:t>
            </a:r>
          </a:p>
        </p:txBody>
      </p:sp>
      <p:pic>
        <p:nvPicPr>
          <p:cNvPr id="50" name="Picture 2" descr="Image result for doctor and hospitals icon">
            <a:extLst>
              <a:ext uri="{FF2B5EF4-FFF2-40B4-BE49-F238E27FC236}">
                <a16:creationId xmlns:a16="http://schemas.microsoft.com/office/drawing/2014/main" id="{E1A25593-C6CE-4B9F-8C65-BBE6DB73FF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39" y="2331217"/>
            <a:ext cx="1303907" cy="1613746"/>
          </a:xfrm>
          <a:prstGeom prst="rect">
            <a:avLst/>
          </a:prstGeom>
          <a:noFill/>
          <a:extLst>
            <a:ext uri="{909E8E84-426E-40DD-AFC4-6F175D3DCCD1}">
              <a14:hiddenFill xmlns:a14="http://schemas.microsoft.com/office/drawing/2010/main">
                <a:solidFill>
                  <a:srgbClr val="FFFFFF"/>
                </a:solidFill>
              </a14:hiddenFill>
            </a:ext>
          </a:extLst>
        </p:spPr>
      </p:pic>
      <p:sp>
        <p:nvSpPr>
          <p:cNvPr id="51" name="Oval 50">
            <a:extLst>
              <a:ext uri="{FF2B5EF4-FFF2-40B4-BE49-F238E27FC236}">
                <a16:creationId xmlns:a16="http://schemas.microsoft.com/office/drawing/2014/main" id="{C889FE6B-43BB-4383-8FB2-C5242701433D}"/>
              </a:ext>
            </a:extLst>
          </p:cNvPr>
          <p:cNvSpPr/>
          <p:nvPr/>
        </p:nvSpPr>
        <p:spPr>
          <a:xfrm>
            <a:off x="65042" y="2647568"/>
            <a:ext cx="1263550" cy="1319071"/>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616CC7D-0B01-40DB-AB90-AC2AF55B3DEE}"/>
              </a:ext>
            </a:extLst>
          </p:cNvPr>
          <p:cNvSpPr txBox="1"/>
          <p:nvPr/>
        </p:nvSpPr>
        <p:spPr>
          <a:xfrm>
            <a:off x="1415825" y="5384734"/>
            <a:ext cx="1165832" cy="1015663"/>
          </a:xfrm>
          <a:prstGeom prst="rect">
            <a:avLst/>
          </a:prstGeom>
          <a:noFill/>
        </p:spPr>
        <p:txBody>
          <a:bodyPr wrap="none" rtlCol="0">
            <a:spAutoFit/>
          </a:bodyPr>
          <a:lstStyle/>
          <a:p>
            <a:r>
              <a:rPr lang="en-US" sz="2000" dirty="0"/>
              <a:t>Pat Adm/</a:t>
            </a:r>
          </a:p>
          <a:p>
            <a:r>
              <a:rPr lang="en-US" sz="2000" dirty="0"/>
              <a:t>Practice </a:t>
            </a:r>
          </a:p>
          <a:p>
            <a:r>
              <a:rPr lang="en-US" sz="2000" dirty="0"/>
              <a:t>Mgmt./</a:t>
            </a:r>
          </a:p>
        </p:txBody>
      </p:sp>
      <p:sp>
        <p:nvSpPr>
          <p:cNvPr id="29" name="TextBox 28">
            <a:extLst>
              <a:ext uri="{FF2B5EF4-FFF2-40B4-BE49-F238E27FC236}">
                <a16:creationId xmlns:a16="http://schemas.microsoft.com/office/drawing/2014/main" id="{57E5BFA8-1258-4D54-B1BF-CD900F124A5F}"/>
              </a:ext>
            </a:extLst>
          </p:cNvPr>
          <p:cNvSpPr txBox="1"/>
          <p:nvPr/>
        </p:nvSpPr>
        <p:spPr>
          <a:xfrm>
            <a:off x="2834010" y="5842681"/>
            <a:ext cx="7657348" cy="646331"/>
          </a:xfrm>
          <a:prstGeom prst="rect">
            <a:avLst/>
          </a:prstGeom>
          <a:noFill/>
        </p:spPr>
        <p:txBody>
          <a:bodyPr wrap="square" rtlCol="0">
            <a:spAutoFit/>
          </a:bodyPr>
          <a:lstStyle/>
          <a:p>
            <a:r>
              <a:rPr lang="en-US" dirty="0"/>
              <a:t>Only 26% of PA and &lt; 11% of attachments (with structured documents)  are fully electronic using X12N standards (based on 2021 CAQH INDEX Report)</a:t>
            </a:r>
          </a:p>
        </p:txBody>
      </p:sp>
      <p:pic>
        <p:nvPicPr>
          <p:cNvPr id="41" name="Picture 40">
            <a:extLst>
              <a:ext uri="{FF2B5EF4-FFF2-40B4-BE49-F238E27FC236}">
                <a16:creationId xmlns:a16="http://schemas.microsoft.com/office/drawing/2014/main" id="{904942D6-87B7-43E3-9A02-8FF7CD0568BA}"/>
              </a:ext>
            </a:extLst>
          </p:cNvPr>
          <p:cNvPicPr>
            <a:picLocks noChangeAspect="1"/>
          </p:cNvPicPr>
          <p:nvPr/>
        </p:nvPicPr>
        <p:blipFill rotWithShape="1">
          <a:blip r:embed="rId2">
            <a:extLst>
              <a:ext uri="{28A0092B-C50C-407E-A947-70E740481C1C}">
                <a14:useLocalDpi xmlns:a14="http://schemas.microsoft.com/office/drawing/2010/main" val="0"/>
              </a:ext>
            </a:extLst>
          </a:blip>
          <a:srcRect b="14151"/>
          <a:stretch/>
        </p:blipFill>
        <p:spPr>
          <a:xfrm>
            <a:off x="1380246" y="4564775"/>
            <a:ext cx="1354667" cy="1969280"/>
          </a:xfrm>
          <a:prstGeom prst="rect">
            <a:avLst/>
          </a:prstGeom>
        </p:spPr>
      </p:pic>
      <p:sp>
        <p:nvSpPr>
          <p:cNvPr id="47" name="TextBox 46">
            <a:extLst>
              <a:ext uri="{FF2B5EF4-FFF2-40B4-BE49-F238E27FC236}">
                <a16:creationId xmlns:a16="http://schemas.microsoft.com/office/drawing/2014/main" id="{4AE61141-B84D-4278-BCF2-3D8E5AADC505}"/>
              </a:ext>
            </a:extLst>
          </p:cNvPr>
          <p:cNvSpPr txBox="1"/>
          <p:nvPr/>
        </p:nvSpPr>
        <p:spPr>
          <a:xfrm>
            <a:off x="1415825" y="5230747"/>
            <a:ext cx="1321131" cy="1015663"/>
          </a:xfrm>
          <a:prstGeom prst="rect">
            <a:avLst/>
          </a:prstGeom>
          <a:noFill/>
        </p:spPr>
        <p:txBody>
          <a:bodyPr wrap="none" rtlCol="0">
            <a:spAutoFit/>
          </a:bodyPr>
          <a:lstStyle/>
          <a:p>
            <a:r>
              <a:rPr lang="en-US" sz="2000" dirty="0"/>
              <a:t>Pat Adm/</a:t>
            </a:r>
          </a:p>
          <a:p>
            <a:r>
              <a:rPr lang="en-US" sz="2000" dirty="0"/>
              <a:t>Practice </a:t>
            </a:r>
          </a:p>
          <a:p>
            <a:r>
              <a:rPr lang="en-US" sz="2000" dirty="0"/>
              <a:t>Mgmt./ BA</a:t>
            </a:r>
          </a:p>
        </p:txBody>
      </p:sp>
      <p:sp>
        <p:nvSpPr>
          <p:cNvPr id="52" name="Arrow: Up-Down 51">
            <a:extLst>
              <a:ext uri="{FF2B5EF4-FFF2-40B4-BE49-F238E27FC236}">
                <a16:creationId xmlns:a16="http://schemas.microsoft.com/office/drawing/2014/main" id="{41BAB4B5-6701-4C1A-A4FB-47B5F57AF22E}"/>
              </a:ext>
            </a:extLst>
          </p:cNvPr>
          <p:cNvSpPr/>
          <p:nvPr/>
        </p:nvSpPr>
        <p:spPr>
          <a:xfrm>
            <a:off x="1860237" y="4190025"/>
            <a:ext cx="188890" cy="4216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Arrow: Left-Right 18">
            <a:extLst>
              <a:ext uri="{FF2B5EF4-FFF2-40B4-BE49-F238E27FC236}">
                <a16:creationId xmlns:a16="http://schemas.microsoft.com/office/drawing/2014/main" id="{019ACCDA-D4B6-4FED-9359-45136D9F71CB}"/>
              </a:ext>
            </a:extLst>
          </p:cNvPr>
          <p:cNvSpPr/>
          <p:nvPr/>
        </p:nvSpPr>
        <p:spPr>
          <a:xfrm rot="18870319">
            <a:off x="2464645" y="4117293"/>
            <a:ext cx="2032041"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Any Method</a:t>
            </a:r>
          </a:p>
        </p:txBody>
      </p:sp>
    </p:spTree>
    <p:extLst>
      <p:ext uri="{BB962C8B-B14F-4D97-AF65-F5344CB8AC3E}">
        <p14:creationId xmlns:p14="http://schemas.microsoft.com/office/powerpoint/2010/main" val="3796152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octor and hospital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99" y="2018968"/>
            <a:ext cx="1446221" cy="1789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octor and hospitals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49" y="4649213"/>
            <a:ext cx="1362785" cy="13627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Arrow: Left-Right 18">
            <a:extLst>
              <a:ext uri="{FF2B5EF4-FFF2-40B4-BE49-F238E27FC236}">
                <a16:creationId xmlns:a16="http://schemas.microsoft.com/office/drawing/2014/main" id="{AF2F9227-F0C1-4C1D-83C0-C0B6A7819245}"/>
              </a:ext>
            </a:extLst>
          </p:cNvPr>
          <p:cNvSpPr/>
          <p:nvPr/>
        </p:nvSpPr>
        <p:spPr>
          <a:xfrm>
            <a:off x="7831931" y="4521822"/>
            <a:ext cx="1630438"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Arial"/>
              </a:rPr>
              <a:t>Any Method</a:t>
            </a:r>
          </a:p>
        </p:txBody>
      </p:sp>
      <p:sp>
        <p:nvSpPr>
          <p:cNvPr id="23" name="Arrow: Left-Right 22">
            <a:extLst>
              <a:ext uri="{FF2B5EF4-FFF2-40B4-BE49-F238E27FC236}">
                <a16:creationId xmlns:a16="http://schemas.microsoft.com/office/drawing/2014/main" id="{E8CC4ACE-06D0-4EA7-8B12-77A32AD5B382}"/>
              </a:ext>
            </a:extLst>
          </p:cNvPr>
          <p:cNvSpPr/>
          <p:nvPr/>
        </p:nvSpPr>
        <p:spPr>
          <a:xfrm>
            <a:off x="3530997" y="5157964"/>
            <a:ext cx="4300934"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85B4D"/>
                </a:solidFill>
                <a:effectLst/>
                <a:uLnTx/>
                <a:uFillTx/>
                <a:latin typeface="Calibri" panose="020F0502020204030204"/>
                <a:ea typeface="+mn-ea"/>
                <a:cs typeface="+mn-cs"/>
                <a:sym typeface="Arial"/>
              </a:rPr>
              <a:t>X12N278 or portal for DDE</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997" y="2402115"/>
            <a:ext cx="1424421" cy="135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225" y="3799839"/>
            <a:ext cx="1424421" cy="135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Arrow: Left-Right 22">
            <a:extLst>
              <a:ext uri="{FF2B5EF4-FFF2-40B4-BE49-F238E27FC236}">
                <a16:creationId xmlns:a16="http://schemas.microsoft.com/office/drawing/2014/main" id="{E8CC4ACE-06D0-4EA7-8B12-77A32AD5B382}"/>
              </a:ext>
            </a:extLst>
          </p:cNvPr>
          <p:cNvSpPr/>
          <p:nvPr/>
        </p:nvSpPr>
        <p:spPr>
          <a:xfrm rot="1466648">
            <a:off x="4667789" y="3701233"/>
            <a:ext cx="1770107"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85B4D"/>
                </a:solidFill>
                <a:effectLst/>
                <a:uLnTx/>
                <a:uFillTx/>
                <a:latin typeface="Calibri" panose="020F0502020204030204"/>
                <a:ea typeface="+mn-ea"/>
                <a:cs typeface="+mn-cs"/>
                <a:sym typeface="Arial"/>
              </a:rPr>
              <a:t>X12 278</a:t>
            </a:r>
          </a:p>
        </p:txBody>
      </p:sp>
      <p:sp>
        <p:nvSpPr>
          <p:cNvPr id="7" name="Oval 6"/>
          <p:cNvSpPr/>
          <p:nvPr/>
        </p:nvSpPr>
        <p:spPr>
          <a:xfrm>
            <a:off x="352816" y="2352949"/>
            <a:ext cx="1463040" cy="1463040"/>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31" name="Oval 30"/>
          <p:cNvSpPr/>
          <p:nvPr/>
        </p:nvSpPr>
        <p:spPr>
          <a:xfrm>
            <a:off x="406492" y="4607588"/>
            <a:ext cx="1417320" cy="1417320"/>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TextBox 12"/>
          <p:cNvSpPr txBox="1"/>
          <p:nvPr/>
        </p:nvSpPr>
        <p:spPr>
          <a:xfrm>
            <a:off x="4210378" y="3104836"/>
            <a:ext cx="3994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solidFill>
                <a:effectLst/>
                <a:uLnTx/>
                <a:uFillTx/>
                <a:latin typeface="Arial Rounded MT Bold" panose="020F0704030504030204" pitchFamily="34" charset="0"/>
                <a:ea typeface="+mn-ea"/>
                <a:cs typeface="Arial"/>
                <a:sym typeface="Arial"/>
              </a:rPr>
              <a:t>1a</a:t>
            </a:r>
          </a:p>
        </p:txBody>
      </p:sp>
      <p:sp>
        <p:nvSpPr>
          <p:cNvPr id="36" name="TextBox 35"/>
          <p:cNvSpPr txBox="1"/>
          <p:nvPr/>
        </p:nvSpPr>
        <p:spPr>
          <a:xfrm>
            <a:off x="7191137" y="4504182"/>
            <a:ext cx="2920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solidFill>
                <a:effectLst/>
                <a:uLnTx/>
                <a:uFillTx/>
                <a:latin typeface="Arial Rounded MT Bold" panose="020F0704030504030204" pitchFamily="34" charset="0"/>
                <a:ea typeface="+mn-ea"/>
                <a:cs typeface="Arial"/>
                <a:sym typeface="Arial"/>
              </a:rPr>
              <a:t>2</a:t>
            </a:r>
          </a:p>
        </p:txBody>
      </p:sp>
      <p:pic>
        <p:nvPicPr>
          <p:cNvPr id="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592" y="2402115"/>
            <a:ext cx="1424421" cy="135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7031129" y="3104836"/>
            <a:ext cx="4042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solidFill>
                <a:effectLst/>
                <a:uLnTx/>
                <a:uFillTx/>
                <a:latin typeface="Arial Rounded MT Bold" panose="020F0704030504030204" pitchFamily="34" charset="0"/>
                <a:ea typeface="+mn-ea"/>
                <a:cs typeface="Arial"/>
                <a:sym typeface="Arial"/>
              </a:rPr>
              <a:t>1b</a:t>
            </a:r>
          </a:p>
        </p:txBody>
      </p:sp>
      <p:sp>
        <p:nvSpPr>
          <p:cNvPr id="26" name="Arrow: Left-Right 22">
            <a:extLst>
              <a:ext uri="{FF2B5EF4-FFF2-40B4-BE49-F238E27FC236}">
                <a16:creationId xmlns:a16="http://schemas.microsoft.com/office/drawing/2014/main" id="{E8CC4ACE-06D0-4EA7-8B12-77A32AD5B382}"/>
              </a:ext>
            </a:extLst>
          </p:cNvPr>
          <p:cNvSpPr/>
          <p:nvPr/>
        </p:nvSpPr>
        <p:spPr>
          <a:xfrm>
            <a:off x="4923519" y="2803791"/>
            <a:ext cx="1467166"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85B4D"/>
                </a:solidFill>
                <a:effectLst/>
                <a:uLnTx/>
                <a:uFillTx/>
                <a:latin typeface="Calibri" panose="020F0502020204030204"/>
                <a:ea typeface="+mn-ea"/>
                <a:cs typeface="+mn-cs"/>
                <a:sym typeface="Arial"/>
              </a:rPr>
              <a:t>X12 278</a:t>
            </a:r>
          </a:p>
        </p:txBody>
      </p:sp>
      <p:sp>
        <p:nvSpPr>
          <p:cNvPr id="27" name="Arrow: Left-Right 18">
            <a:extLst>
              <a:ext uri="{FF2B5EF4-FFF2-40B4-BE49-F238E27FC236}">
                <a16:creationId xmlns:a16="http://schemas.microsoft.com/office/drawing/2014/main" id="{AF2F9227-F0C1-4C1D-83C0-C0B6A7819245}"/>
              </a:ext>
            </a:extLst>
          </p:cNvPr>
          <p:cNvSpPr/>
          <p:nvPr/>
        </p:nvSpPr>
        <p:spPr>
          <a:xfrm>
            <a:off x="7831931" y="3369238"/>
            <a:ext cx="1630438"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Arial"/>
              </a:rPr>
              <a:t>Any Method</a:t>
            </a:r>
          </a:p>
        </p:txBody>
      </p:sp>
      <p:pic>
        <p:nvPicPr>
          <p:cNvPr id="30" name="Picture 29">
            <a:extLst>
              <a:ext uri="{FF2B5EF4-FFF2-40B4-BE49-F238E27FC236}">
                <a16:creationId xmlns:a16="http://schemas.microsoft.com/office/drawing/2014/main" id="{11BE6CC9-869F-4255-AACE-DF2194E7991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42721" y="2442319"/>
            <a:ext cx="1632856" cy="1224643"/>
          </a:xfrm>
          <a:prstGeom prst="rect">
            <a:avLst/>
          </a:prstGeom>
        </p:spPr>
      </p:pic>
      <p:pic>
        <p:nvPicPr>
          <p:cNvPr id="35" name="Picture 34">
            <a:extLst>
              <a:ext uri="{FF2B5EF4-FFF2-40B4-BE49-F238E27FC236}">
                <a16:creationId xmlns:a16="http://schemas.microsoft.com/office/drawing/2014/main" id="{5759B021-B91C-4D5E-975E-D682CE97EAB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69067" y="4224696"/>
            <a:ext cx="1588294" cy="1191221"/>
          </a:xfrm>
          <a:prstGeom prst="rect">
            <a:avLst/>
          </a:prstGeom>
        </p:spPr>
      </p:pic>
      <p:sp>
        <p:nvSpPr>
          <p:cNvPr id="38" name="TextBox 37">
            <a:extLst>
              <a:ext uri="{FF2B5EF4-FFF2-40B4-BE49-F238E27FC236}">
                <a16:creationId xmlns:a16="http://schemas.microsoft.com/office/drawing/2014/main" id="{2A9B0A88-B8CF-4337-8B62-3E13C8CACC4F}"/>
              </a:ext>
            </a:extLst>
          </p:cNvPr>
          <p:cNvSpPr txBox="1"/>
          <p:nvPr/>
        </p:nvSpPr>
        <p:spPr>
          <a:xfrm>
            <a:off x="10123388" y="3641772"/>
            <a:ext cx="886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Payer 1</a:t>
            </a:r>
          </a:p>
        </p:txBody>
      </p:sp>
      <p:sp>
        <p:nvSpPr>
          <p:cNvPr id="39" name="TextBox 38">
            <a:extLst>
              <a:ext uri="{FF2B5EF4-FFF2-40B4-BE49-F238E27FC236}">
                <a16:creationId xmlns:a16="http://schemas.microsoft.com/office/drawing/2014/main" id="{A001CCF4-185E-42FE-AD9F-4031157012AE}"/>
              </a:ext>
            </a:extLst>
          </p:cNvPr>
          <p:cNvSpPr txBox="1"/>
          <p:nvPr/>
        </p:nvSpPr>
        <p:spPr>
          <a:xfrm>
            <a:off x="10183996" y="5473770"/>
            <a:ext cx="886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Payer 2</a:t>
            </a:r>
          </a:p>
        </p:txBody>
      </p:sp>
      <p:sp>
        <p:nvSpPr>
          <p:cNvPr id="32" name="Arrow: Left-Right 18">
            <a:extLst>
              <a:ext uri="{FF2B5EF4-FFF2-40B4-BE49-F238E27FC236}">
                <a16:creationId xmlns:a16="http://schemas.microsoft.com/office/drawing/2014/main" id="{B2A8B771-A789-4C1A-BB92-BCD477AEC848}"/>
              </a:ext>
            </a:extLst>
          </p:cNvPr>
          <p:cNvSpPr/>
          <p:nvPr/>
        </p:nvSpPr>
        <p:spPr>
          <a:xfrm>
            <a:off x="1864594" y="2876236"/>
            <a:ext cx="1705340"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sp>
        <p:nvSpPr>
          <p:cNvPr id="40" name="Arrow: Left-Right 18">
            <a:extLst>
              <a:ext uri="{FF2B5EF4-FFF2-40B4-BE49-F238E27FC236}">
                <a16:creationId xmlns:a16="http://schemas.microsoft.com/office/drawing/2014/main" id="{0F0503B6-28C6-4E1D-9D62-58E96F66DA15}"/>
              </a:ext>
            </a:extLst>
          </p:cNvPr>
          <p:cNvSpPr/>
          <p:nvPr/>
        </p:nvSpPr>
        <p:spPr>
          <a:xfrm>
            <a:off x="7803148" y="2468456"/>
            <a:ext cx="1688004"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sp>
        <p:nvSpPr>
          <p:cNvPr id="41" name="Arrow: Left-Right 18">
            <a:extLst>
              <a:ext uri="{FF2B5EF4-FFF2-40B4-BE49-F238E27FC236}">
                <a16:creationId xmlns:a16="http://schemas.microsoft.com/office/drawing/2014/main" id="{1C33BB40-1F43-4C4D-BDDD-9313D39F5010}"/>
              </a:ext>
            </a:extLst>
          </p:cNvPr>
          <p:cNvSpPr/>
          <p:nvPr/>
        </p:nvSpPr>
        <p:spPr>
          <a:xfrm>
            <a:off x="7833917" y="3970862"/>
            <a:ext cx="1688004"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sp>
        <p:nvSpPr>
          <p:cNvPr id="42" name="Text Placeholder 3">
            <a:extLst>
              <a:ext uri="{FF2B5EF4-FFF2-40B4-BE49-F238E27FC236}">
                <a16:creationId xmlns:a16="http://schemas.microsoft.com/office/drawing/2014/main" id="{DCC1E65A-6457-413B-AB93-754AA1F3658A}"/>
              </a:ext>
            </a:extLst>
          </p:cNvPr>
          <p:cNvSpPr txBox="1">
            <a:spLocks/>
          </p:cNvSpPr>
          <p:nvPr/>
        </p:nvSpPr>
        <p:spPr>
          <a:xfrm>
            <a:off x="2495550" y="290807"/>
            <a:ext cx="9363075" cy="402557"/>
          </a:xfrm>
          <a:prstGeom prst="rect">
            <a:avLst/>
          </a:prstGeom>
        </p:spPr>
        <p:txBody>
          <a:bodyPr/>
          <a:lstStyle>
            <a:lvl1pPr marL="0" indent="0" algn="r" defTabSz="914400" rtl="0" eaLnBrk="1" latinLnBrk="0" hangingPunct="1">
              <a:lnSpc>
                <a:spcPts val="2800"/>
              </a:lnSpc>
              <a:spcBef>
                <a:spcPts val="0"/>
              </a:spcBef>
              <a:buFont typeface="Arial" panose="020B0604020202020204" pitchFamily="34" charset="0"/>
              <a:buNone/>
              <a:defRPr sz="3200" kern="1200">
                <a:solidFill>
                  <a:srgbClr val="47200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ts val="2800"/>
              </a:lnSpc>
              <a:spcBef>
                <a:spcPts val="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472005"/>
                </a:solidFill>
                <a:effectLst/>
                <a:uLnTx/>
                <a:uFillTx/>
                <a:latin typeface="Calibri" panose="020F0502020204030204"/>
                <a:ea typeface="+mn-ea"/>
                <a:cs typeface="+mn-cs"/>
                <a:sym typeface="Arial"/>
              </a:rPr>
              <a:t>FHIR Enabled HIPAA Compliant Solution</a:t>
            </a:r>
          </a:p>
        </p:txBody>
      </p:sp>
      <p:sp>
        <p:nvSpPr>
          <p:cNvPr id="43" name="Arrow: Left-Right 42">
            <a:extLst>
              <a:ext uri="{FF2B5EF4-FFF2-40B4-BE49-F238E27FC236}">
                <a16:creationId xmlns:a16="http://schemas.microsoft.com/office/drawing/2014/main" id="{FF793F99-72D9-4222-9339-3BA88EA20227}"/>
              </a:ext>
            </a:extLst>
          </p:cNvPr>
          <p:cNvSpPr/>
          <p:nvPr/>
        </p:nvSpPr>
        <p:spPr>
          <a:xfrm>
            <a:off x="3028268" y="1354265"/>
            <a:ext cx="731520" cy="274320"/>
          </a:xfrm>
          <a:prstGeom prst="leftRightArrow">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44" name="Arrow: Left-Right 43">
            <a:extLst>
              <a:ext uri="{FF2B5EF4-FFF2-40B4-BE49-F238E27FC236}">
                <a16:creationId xmlns:a16="http://schemas.microsoft.com/office/drawing/2014/main" id="{F9546B06-2FAC-4785-96F6-D49A80355EB2}"/>
              </a:ext>
            </a:extLst>
          </p:cNvPr>
          <p:cNvSpPr/>
          <p:nvPr/>
        </p:nvSpPr>
        <p:spPr>
          <a:xfrm>
            <a:off x="3028268" y="1010559"/>
            <a:ext cx="731520" cy="27432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45" name="TextBox 44">
            <a:extLst>
              <a:ext uri="{FF2B5EF4-FFF2-40B4-BE49-F238E27FC236}">
                <a16:creationId xmlns:a16="http://schemas.microsoft.com/office/drawing/2014/main" id="{9926AA1F-8872-418F-9F38-E742E0F0D463}"/>
              </a:ext>
            </a:extLst>
          </p:cNvPr>
          <p:cNvSpPr txBox="1"/>
          <p:nvPr/>
        </p:nvSpPr>
        <p:spPr>
          <a:xfrm>
            <a:off x="3803294" y="978442"/>
            <a:ext cx="35614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lumMod val="50000"/>
                  </a:prstClr>
                </a:solidFill>
                <a:effectLst/>
                <a:uLnTx/>
                <a:uFillTx/>
                <a:latin typeface="Calibri" panose="020F0502020204030204"/>
                <a:ea typeface="+mn-ea"/>
                <a:cs typeface="Arial"/>
                <a:sym typeface="Arial"/>
              </a:rPr>
              <a:t>Must be X12 278 (PA request/response)</a:t>
            </a:r>
          </a:p>
        </p:txBody>
      </p:sp>
      <p:sp>
        <p:nvSpPr>
          <p:cNvPr id="46" name="Rectangle 45">
            <a:extLst>
              <a:ext uri="{FF2B5EF4-FFF2-40B4-BE49-F238E27FC236}">
                <a16:creationId xmlns:a16="http://schemas.microsoft.com/office/drawing/2014/main" id="{B85C183F-FEF5-4FBC-BD5B-35BE1AD7BFFA}"/>
              </a:ext>
            </a:extLst>
          </p:cNvPr>
          <p:cNvSpPr/>
          <p:nvPr/>
        </p:nvSpPr>
        <p:spPr>
          <a:xfrm>
            <a:off x="2897581" y="928096"/>
            <a:ext cx="7357960" cy="123928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48" name="Arrow: Left-Right 18">
            <a:extLst>
              <a:ext uri="{FF2B5EF4-FFF2-40B4-BE49-F238E27FC236}">
                <a16:creationId xmlns:a16="http://schemas.microsoft.com/office/drawing/2014/main" id="{A3A1E13D-1C69-411A-8BBE-054162A497B2}"/>
              </a:ext>
            </a:extLst>
          </p:cNvPr>
          <p:cNvSpPr/>
          <p:nvPr/>
        </p:nvSpPr>
        <p:spPr>
          <a:xfrm>
            <a:off x="3028268" y="1730088"/>
            <a:ext cx="731520" cy="27432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49" name="TextBox 48">
            <a:extLst>
              <a:ext uri="{FF2B5EF4-FFF2-40B4-BE49-F238E27FC236}">
                <a16:creationId xmlns:a16="http://schemas.microsoft.com/office/drawing/2014/main" id="{DE197A41-583C-4034-8A77-29BCA62FA0FD}"/>
              </a:ext>
            </a:extLst>
          </p:cNvPr>
          <p:cNvSpPr txBox="1"/>
          <p:nvPr/>
        </p:nvSpPr>
        <p:spPr>
          <a:xfrm>
            <a:off x="3803294" y="1318053"/>
            <a:ext cx="188782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lumMod val="50000"/>
                  </a:prstClr>
                </a:solidFill>
                <a:effectLst/>
                <a:uLnTx/>
                <a:uFillTx/>
                <a:latin typeface="Calibri" panose="020F0502020204030204"/>
                <a:ea typeface="+mn-ea"/>
                <a:cs typeface="Arial"/>
                <a:sym typeface="Arial"/>
              </a:rPr>
              <a:t>May be any method</a:t>
            </a:r>
          </a:p>
        </p:txBody>
      </p:sp>
      <p:sp>
        <p:nvSpPr>
          <p:cNvPr id="50" name="TextBox 49">
            <a:extLst>
              <a:ext uri="{FF2B5EF4-FFF2-40B4-BE49-F238E27FC236}">
                <a16:creationId xmlns:a16="http://schemas.microsoft.com/office/drawing/2014/main" id="{2DD62352-8E1F-482E-8BDE-66DCFC335EF6}"/>
              </a:ext>
            </a:extLst>
          </p:cNvPr>
          <p:cNvSpPr txBox="1"/>
          <p:nvPr/>
        </p:nvSpPr>
        <p:spPr>
          <a:xfrm>
            <a:off x="3803294" y="1693876"/>
            <a:ext cx="94609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lumMod val="50000"/>
                  </a:prstClr>
                </a:solidFill>
                <a:effectLst/>
                <a:uLnTx/>
                <a:uFillTx/>
                <a:latin typeface="Calibri" panose="020F0502020204030204"/>
                <a:ea typeface="+mn-ea"/>
                <a:cs typeface="Arial"/>
                <a:sym typeface="Arial"/>
              </a:rPr>
              <a:t>HL7 FHIR</a:t>
            </a:r>
          </a:p>
        </p:txBody>
      </p:sp>
      <p:sp>
        <p:nvSpPr>
          <p:cNvPr id="51" name="Arrow: Left-Right 18">
            <a:extLst>
              <a:ext uri="{FF2B5EF4-FFF2-40B4-BE49-F238E27FC236}">
                <a16:creationId xmlns:a16="http://schemas.microsoft.com/office/drawing/2014/main" id="{6DB3D322-AF9C-4259-B283-42D361D71E99}"/>
              </a:ext>
            </a:extLst>
          </p:cNvPr>
          <p:cNvSpPr/>
          <p:nvPr/>
        </p:nvSpPr>
        <p:spPr>
          <a:xfrm>
            <a:off x="1810333" y="5127941"/>
            <a:ext cx="877461"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sp>
        <p:nvSpPr>
          <p:cNvPr id="52" name="Arrow: Left-Right 18">
            <a:extLst>
              <a:ext uri="{FF2B5EF4-FFF2-40B4-BE49-F238E27FC236}">
                <a16:creationId xmlns:a16="http://schemas.microsoft.com/office/drawing/2014/main" id="{0022C9D4-395B-4326-B308-31BFCCBA5E42}"/>
              </a:ext>
            </a:extLst>
          </p:cNvPr>
          <p:cNvSpPr/>
          <p:nvPr/>
        </p:nvSpPr>
        <p:spPr>
          <a:xfrm>
            <a:off x="8662419" y="5143778"/>
            <a:ext cx="1130933"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pic>
        <p:nvPicPr>
          <p:cNvPr id="4" name="Picture 3">
            <a:extLst>
              <a:ext uri="{FF2B5EF4-FFF2-40B4-BE49-F238E27FC236}">
                <a16:creationId xmlns:a16="http://schemas.microsoft.com/office/drawing/2014/main" id="{9A5EA75A-659E-4AC4-B225-833063C70540}"/>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691346" y="5097918"/>
            <a:ext cx="848814" cy="517246"/>
          </a:xfrm>
          <a:prstGeom prst="rect">
            <a:avLst/>
          </a:prstGeom>
        </p:spPr>
      </p:pic>
      <p:pic>
        <p:nvPicPr>
          <p:cNvPr id="53" name="Picture 52">
            <a:extLst>
              <a:ext uri="{FF2B5EF4-FFF2-40B4-BE49-F238E27FC236}">
                <a16:creationId xmlns:a16="http://schemas.microsoft.com/office/drawing/2014/main" id="{08AF9E53-C98D-4FE3-B81C-B4EA2C6BFC29}"/>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831931" y="5113755"/>
            <a:ext cx="848814" cy="517246"/>
          </a:xfrm>
          <a:prstGeom prst="rect">
            <a:avLst/>
          </a:prstGeom>
        </p:spPr>
      </p:pic>
      <p:sp>
        <p:nvSpPr>
          <p:cNvPr id="54" name="Arrow: Left-Right 22">
            <a:extLst>
              <a:ext uri="{FF2B5EF4-FFF2-40B4-BE49-F238E27FC236}">
                <a16:creationId xmlns:a16="http://schemas.microsoft.com/office/drawing/2014/main" id="{92B8B98B-B241-4F9B-AE15-B3110FFEF937}"/>
              </a:ext>
            </a:extLst>
          </p:cNvPr>
          <p:cNvSpPr/>
          <p:nvPr/>
        </p:nvSpPr>
        <p:spPr>
          <a:xfrm>
            <a:off x="7809465" y="2927204"/>
            <a:ext cx="1712455"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85B4D"/>
                </a:solidFill>
                <a:effectLst/>
                <a:uLnTx/>
                <a:uFillTx/>
                <a:latin typeface="Calibri" panose="020F0502020204030204"/>
                <a:ea typeface="+mn-ea"/>
                <a:cs typeface="+mn-cs"/>
                <a:sym typeface="Arial"/>
              </a:rPr>
              <a:t>X12 278</a:t>
            </a:r>
          </a:p>
        </p:txBody>
      </p:sp>
      <p:sp>
        <p:nvSpPr>
          <p:cNvPr id="55" name="Slide Number Placeholder 7">
            <a:extLst>
              <a:ext uri="{FF2B5EF4-FFF2-40B4-BE49-F238E27FC236}">
                <a16:creationId xmlns:a16="http://schemas.microsoft.com/office/drawing/2014/main" id="{D9C77C4D-5B75-4B67-96FE-473626FFAF24}"/>
              </a:ext>
            </a:extLst>
          </p:cNvPr>
          <p:cNvSpPr txBox="1">
            <a:spLocks/>
          </p:cNvSpPr>
          <p:nvPr/>
        </p:nvSpPr>
        <p:spPr>
          <a:xfrm>
            <a:off x="9253317"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B4887C3B-057F-4D1D-8672-DA58E661878F}" type="slidenum">
              <a:rPr kumimoji="0" lang="en-US" sz="1100" b="0" i="0" u="none" strike="noStrike" kern="1200" cap="none" spc="0" normalizeH="0" baseline="0" noProof="0" smtClean="0">
                <a:ln>
                  <a:noFill/>
                </a:ln>
                <a:solidFill>
                  <a:srgbClr val="474749"/>
                </a:solidFill>
                <a:effectLst/>
                <a:uLnTx/>
                <a:uFillTx/>
                <a:latin typeface="Arial" panose="020B0604020202020204"/>
                <a:ea typeface="+mn-ea"/>
                <a:cs typeface="+mn-cs"/>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100" b="0" i="0" u="none" strike="noStrike" kern="1200" cap="none" spc="0" normalizeH="0" baseline="0" noProof="0" dirty="0">
              <a:ln>
                <a:noFill/>
              </a:ln>
              <a:solidFill>
                <a:srgbClr val="474749"/>
              </a:solidFill>
              <a:effectLst/>
              <a:uLnTx/>
              <a:uFillTx/>
              <a:latin typeface="Arial" panose="020B0604020202020204"/>
              <a:ea typeface="+mn-ea"/>
              <a:cs typeface="+mn-cs"/>
              <a:sym typeface="Arial"/>
            </a:endParaRPr>
          </a:p>
        </p:txBody>
      </p:sp>
      <p:sp>
        <p:nvSpPr>
          <p:cNvPr id="2" name="TextBox 1">
            <a:extLst>
              <a:ext uri="{FF2B5EF4-FFF2-40B4-BE49-F238E27FC236}">
                <a16:creationId xmlns:a16="http://schemas.microsoft.com/office/drawing/2014/main" id="{6085D278-EEEE-4B9E-9320-B2231B2D4873}"/>
              </a:ext>
            </a:extLst>
          </p:cNvPr>
          <p:cNvSpPr txBox="1"/>
          <p:nvPr/>
        </p:nvSpPr>
        <p:spPr>
          <a:xfrm>
            <a:off x="3530997" y="5730241"/>
            <a:ext cx="468429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Note: Clearing House can be any intermediary with BAA </a:t>
            </a:r>
          </a:p>
        </p:txBody>
      </p:sp>
      <p:sp>
        <p:nvSpPr>
          <p:cNvPr id="3" name="TextBox 2">
            <a:extLst>
              <a:ext uri="{FF2B5EF4-FFF2-40B4-BE49-F238E27FC236}">
                <a16:creationId xmlns:a16="http://schemas.microsoft.com/office/drawing/2014/main" id="{F1861F14-888D-7836-30F0-F73679C79C01}"/>
              </a:ext>
            </a:extLst>
          </p:cNvPr>
          <p:cNvSpPr txBox="1"/>
          <p:nvPr/>
        </p:nvSpPr>
        <p:spPr>
          <a:xfrm>
            <a:off x="3507404" y="5969931"/>
            <a:ext cx="4589554" cy="523220"/>
          </a:xfrm>
          <a:prstGeom prst="rect">
            <a:avLst/>
          </a:prstGeom>
          <a:noFill/>
        </p:spPr>
        <p:txBody>
          <a:bodyPr wrap="square" rtlCol="0">
            <a:spAutoFit/>
          </a:bodyPr>
          <a:lstStyle/>
          <a:p>
            <a:r>
              <a:rPr lang="en-US" sz="1400" dirty="0"/>
              <a:t>Note: supporting documentation may be exchange by any method (including X12 275)</a:t>
            </a:r>
          </a:p>
        </p:txBody>
      </p:sp>
    </p:spTree>
    <p:extLst>
      <p:ext uri="{BB962C8B-B14F-4D97-AF65-F5344CB8AC3E}">
        <p14:creationId xmlns:p14="http://schemas.microsoft.com/office/powerpoint/2010/main" val="345703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7964F7-1F5B-4802-93C7-2F33FE8D3FDB}"/>
              </a:ext>
            </a:extLst>
          </p:cNvPr>
          <p:cNvSpPr>
            <a:spLocks noGrp="1"/>
          </p:cNvSpPr>
          <p:nvPr>
            <p:ph type="body" sz="quarter" idx="13"/>
          </p:nvPr>
        </p:nvSpPr>
        <p:spPr/>
        <p:txBody>
          <a:bodyPr/>
          <a:lstStyle/>
          <a:p>
            <a:r>
              <a:rPr lang="en-US" dirty="0"/>
              <a:t>FHIR Supported </a:t>
            </a:r>
            <a:r>
              <a:rPr lang="en-US" sz="2800" dirty="0"/>
              <a:t>Prior-Authorization</a:t>
            </a:r>
            <a:r>
              <a:rPr lang="en-US" dirty="0"/>
              <a:t> Environment</a:t>
            </a:r>
          </a:p>
          <a:p>
            <a:endParaRPr lang="en-US" dirty="0"/>
          </a:p>
        </p:txBody>
      </p:sp>
      <p:sp>
        <p:nvSpPr>
          <p:cNvPr id="20" name="Arrow: Left-Right 19">
            <a:extLst>
              <a:ext uri="{FF2B5EF4-FFF2-40B4-BE49-F238E27FC236}">
                <a16:creationId xmlns:a16="http://schemas.microsoft.com/office/drawing/2014/main" id="{B3AADED2-C809-49EE-BD4E-FCEAC40F2ECC}"/>
              </a:ext>
            </a:extLst>
          </p:cNvPr>
          <p:cNvSpPr/>
          <p:nvPr/>
        </p:nvSpPr>
        <p:spPr>
          <a:xfrm>
            <a:off x="3156928" y="1144942"/>
            <a:ext cx="731520" cy="27432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21" name="TextBox 20">
            <a:extLst>
              <a:ext uri="{FF2B5EF4-FFF2-40B4-BE49-F238E27FC236}">
                <a16:creationId xmlns:a16="http://schemas.microsoft.com/office/drawing/2014/main" id="{818F067E-1107-44DE-8BBF-1D1A7E77D287}"/>
              </a:ext>
            </a:extLst>
          </p:cNvPr>
          <p:cNvSpPr txBox="1"/>
          <p:nvPr/>
        </p:nvSpPr>
        <p:spPr>
          <a:xfrm>
            <a:off x="3931954" y="1112825"/>
            <a:ext cx="368652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lumMod val="50000"/>
                  </a:prstClr>
                </a:solidFill>
                <a:effectLst/>
                <a:uLnTx/>
                <a:uFillTx/>
                <a:latin typeface="Calibri" panose="020F0502020204030204"/>
                <a:ea typeface="+mn-ea"/>
                <a:cs typeface="Arial"/>
                <a:sym typeface="Arial"/>
              </a:rPr>
              <a:t>Must be X12 278 (PA request</a:t>
            </a:r>
            <a:r>
              <a:rPr kumimoji="0" lang="en-US" sz="1600" b="1" i="0" u="none" strike="noStrike" kern="0" cap="none" spc="0" normalizeH="0" baseline="0" noProof="0" dirty="0">
                <a:ln>
                  <a:noFill/>
                </a:ln>
                <a:solidFill>
                  <a:prstClr val="white">
                    <a:lumMod val="50000"/>
                  </a:prstClr>
                </a:solidFill>
                <a:effectLst/>
                <a:uLnTx/>
                <a:uFillTx/>
                <a:latin typeface="Calibri" panose="020F0502020204030204"/>
                <a:cs typeface="Arial"/>
                <a:sym typeface="Arial"/>
              </a:rPr>
              <a:t>/response)</a:t>
            </a:r>
            <a:endParaRPr kumimoji="0" lang="en-US" sz="1600" b="1" i="0" u="none" strike="noStrike" kern="1200" cap="none" spc="0" normalizeH="0" baseline="0" noProof="0" dirty="0">
              <a:ln>
                <a:noFill/>
              </a:ln>
              <a:solidFill>
                <a:prstClr val="white">
                  <a:lumMod val="50000"/>
                </a:prstClr>
              </a:solidFill>
              <a:effectLst/>
              <a:uLnTx/>
              <a:uFillTx/>
              <a:latin typeface="Calibri" panose="020F0502020204030204"/>
              <a:ea typeface="+mn-ea"/>
              <a:cs typeface="Arial"/>
              <a:sym typeface="Arial"/>
            </a:endParaRPr>
          </a:p>
        </p:txBody>
      </p:sp>
      <p:pic>
        <p:nvPicPr>
          <p:cNvPr id="1026" name="Picture 2" descr="Image result for doctor and hospital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49" y="1960726"/>
            <a:ext cx="1446221" cy="1789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octor and hospitals ico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299" y="4595037"/>
            <a:ext cx="1362785" cy="136278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4626" y="3350661"/>
            <a:ext cx="1039335" cy="98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333566" y="2294707"/>
            <a:ext cx="1463040" cy="1463040"/>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31" name="Oval 30"/>
          <p:cNvSpPr/>
          <p:nvPr/>
        </p:nvSpPr>
        <p:spPr>
          <a:xfrm>
            <a:off x="387242" y="4553412"/>
            <a:ext cx="1417320" cy="1417320"/>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Rectangle 10"/>
          <p:cNvSpPr/>
          <p:nvPr/>
        </p:nvSpPr>
        <p:spPr>
          <a:xfrm>
            <a:off x="3026241" y="1062479"/>
            <a:ext cx="6792686" cy="84790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nvGrpSpPr>
          <p:cNvPr id="9" name="Group 8"/>
          <p:cNvGrpSpPr/>
          <p:nvPr/>
        </p:nvGrpSpPr>
        <p:grpSpPr>
          <a:xfrm>
            <a:off x="1932699" y="2617183"/>
            <a:ext cx="515654" cy="847901"/>
            <a:chOff x="1951949" y="2720690"/>
            <a:chExt cx="515654" cy="847901"/>
          </a:xfrm>
        </p:grpSpPr>
        <p:sp>
          <p:nvSpPr>
            <p:cNvPr id="30" name="Rectangle 29"/>
            <p:cNvSpPr/>
            <p:nvPr/>
          </p:nvSpPr>
          <p:spPr>
            <a:xfrm>
              <a:off x="1951949" y="2720690"/>
              <a:ext cx="510594" cy="847901"/>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35" name="Rectangle 34"/>
            <p:cNvSpPr/>
            <p:nvPr/>
          </p:nvSpPr>
          <p:spPr>
            <a:xfrm>
              <a:off x="1964683" y="2777569"/>
              <a:ext cx="50292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FHIR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API</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Arial"/>
                <a:sym typeface="Arial"/>
              </a:endParaRPr>
            </a:p>
          </p:txBody>
        </p:sp>
        <p:pic>
          <p:nvPicPr>
            <p:cNvPr id="307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956" y="3166810"/>
              <a:ext cx="225540" cy="325603"/>
            </a:xfrm>
            <a:prstGeom prst="rect">
              <a:avLst/>
            </a:prstGeom>
            <a:solidFill>
              <a:schemeClr val="accent1">
                <a:lumMod val="40000"/>
                <a:lumOff val="60000"/>
              </a:schemeClr>
            </a:solidFill>
            <a:ln>
              <a:noFill/>
            </a:ln>
          </p:spPr>
        </p:pic>
      </p:grpSp>
      <p:grpSp>
        <p:nvGrpSpPr>
          <p:cNvPr id="39" name="Group 38"/>
          <p:cNvGrpSpPr/>
          <p:nvPr/>
        </p:nvGrpSpPr>
        <p:grpSpPr>
          <a:xfrm>
            <a:off x="3932402" y="3556194"/>
            <a:ext cx="515654" cy="847901"/>
            <a:chOff x="1951949" y="2720690"/>
            <a:chExt cx="515654" cy="847901"/>
          </a:xfrm>
        </p:grpSpPr>
        <p:sp>
          <p:nvSpPr>
            <p:cNvPr id="40" name="Rectangle 39"/>
            <p:cNvSpPr/>
            <p:nvPr/>
          </p:nvSpPr>
          <p:spPr>
            <a:xfrm>
              <a:off x="1951949" y="2720690"/>
              <a:ext cx="510594" cy="847901"/>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41" name="Rectangle 40"/>
            <p:cNvSpPr/>
            <p:nvPr/>
          </p:nvSpPr>
          <p:spPr>
            <a:xfrm>
              <a:off x="1964683" y="2777569"/>
              <a:ext cx="50292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FHIR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API</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Arial"/>
                <a:sym typeface="Arial"/>
              </a:endParaRPr>
            </a:p>
          </p:txBody>
        </p:sp>
        <p:pic>
          <p:nvPicPr>
            <p:cNvPr id="42"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956" y="3166810"/>
              <a:ext cx="225540" cy="325603"/>
            </a:xfrm>
            <a:prstGeom prst="rect">
              <a:avLst/>
            </a:prstGeom>
            <a:solidFill>
              <a:schemeClr val="accent1">
                <a:lumMod val="40000"/>
                <a:lumOff val="60000"/>
              </a:schemeClr>
            </a:solidFill>
            <a:ln>
              <a:noFill/>
            </a:ln>
          </p:spPr>
        </p:pic>
      </p:grpSp>
      <p:sp>
        <p:nvSpPr>
          <p:cNvPr id="10" name="Rectangle 9"/>
          <p:cNvSpPr/>
          <p:nvPr/>
        </p:nvSpPr>
        <p:spPr>
          <a:xfrm>
            <a:off x="4500211" y="2528310"/>
            <a:ext cx="2813627" cy="254050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nvGrpSpPr>
          <p:cNvPr id="44" name="Group 43"/>
          <p:cNvGrpSpPr/>
          <p:nvPr/>
        </p:nvGrpSpPr>
        <p:grpSpPr>
          <a:xfrm>
            <a:off x="1932699" y="4851412"/>
            <a:ext cx="515654" cy="847901"/>
            <a:chOff x="1951949" y="2720690"/>
            <a:chExt cx="515654" cy="847901"/>
          </a:xfrm>
        </p:grpSpPr>
        <p:sp>
          <p:nvSpPr>
            <p:cNvPr id="45" name="Rectangle 44"/>
            <p:cNvSpPr/>
            <p:nvPr/>
          </p:nvSpPr>
          <p:spPr>
            <a:xfrm>
              <a:off x="1951949" y="2720690"/>
              <a:ext cx="510594" cy="847901"/>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46" name="Rectangle 45"/>
            <p:cNvSpPr/>
            <p:nvPr/>
          </p:nvSpPr>
          <p:spPr>
            <a:xfrm>
              <a:off x="1964683" y="2777569"/>
              <a:ext cx="50292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FHIR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API</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Arial"/>
                <a:sym typeface="Arial"/>
              </a:endParaRPr>
            </a:p>
          </p:txBody>
        </p:sp>
        <p:pic>
          <p:nvPicPr>
            <p:cNvPr id="48"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956" y="3166810"/>
              <a:ext cx="225540" cy="325603"/>
            </a:xfrm>
            <a:prstGeom prst="rect">
              <a:avLst/>
            </a:prstGeom>
            <a:solidFill>
              <a:schemeClr val="accent1">
                <a:lumMod val="40000"/>
                <a:lumOff val="60000"/>
              </a:schemeClr>
            </a:solidFill>
            <a:ln>
              <a:noFill/>
            </a:ln>
          </p:spPr>
        </p:pic>
      </p:grpSp>
      <p:grpSp>
        <p:nvGrpSpPr>
          <p:cNvPr id="49" name="Group 48"/>
          <p:cNvGrpSpPr/>
          <p:nvPr/>
        </p:nvGrpSpPr>
        <p:grpSpPr>
          <a:xfrm>
            <a:off x="7366959" y="2602276"/>
            <a:ext cx="515654" cy="847901"/>
            <a:chOff x="1951949" y="2720690"/>
            <a:chExt cx="515654" cy="847901"/>
          </a:xfrm>
        </p:grpSpPr>
        <p:sp>
          <p:nvSpPr>
            <p:cNvPr id="50" name="Rectangle 49"/>
            <p:cNvSpPr/>
            <p:nvPr/>
          </p:nvSpPr>
          <p:spPr>
            <a:xfrm>
              <a:off x="1951949" y="2720690"/>
              <a:ext cx="510594" cy="847901"/>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51" name="Rectangle 50"/>
            <p:cNvSpPr/>
            <p:nvPr/>
          </p:nvSpPr>
          <p:spPr>
            <a:xfrm>
              <a:off x="1964683" y="2777569"/>
              <a:ext cx="50292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FHIR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API</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Arial"/>
                <a:sym typeface="Arial"/>
              </a:endParaRPr>
            </a:p>
          </p:txBody>
        </p:sp>
        <p:pic>
          <p:nvPicPr>
            <p:cNvPr id="52"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956" y="3166810"/>
              <a:ext cx="225540" cy="325603"/>
            </a:xfrm>
            <a:prstGeom prst="rect">
              <a:avLst/>
            </a:prstGeom>
            <a:solidFill>
              <a:schemeClr val="accent1">
                <a:lumMod val="40000"/>
                <a:lumOff val="60000"/>
              </a:schemeClr>
            </a:solidFill>
            <a:ln>
              <a:noFill/>
            </a:ln>
          </p:spPr>
        </p:pic>
      </p:grpSp>
      <p:sp>
        <p:nvSpPr>
          <p:cNvPr id="53" name="Arrow: Left-Right 22">
            <a:extLst>
              <a:ext uri="{FF2B5EF4-FFF2-40B4-BE49-F238E27FC236}">
                <a16:creationId xmlns:a16="http://schemas.microsoft.com/office/drawing/2014/main" id="{E8CC4ACE-06D0-4EA7-8B12-77A32AD5B382}"/>
              </a:ext>
            </a:extLst>
          </p:cNvPr>
          <p:cNvSpPr/>
          <p:nvPr/>
        </p:nvSpPr>
        <p:spPr>
          <a:xfrm>
            <a:off x="5214185" y="2578247"/>
            <a:ext cx="1494458" cy="54864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a:sym typeface="Arial"/>
              </a:rPr>
              <a:t>X12 278</a:t>
            </a:r>
          </a:p>
        </p:txBody>
      </p:sp>
      <p:pic>
        <p:nvPicPr>
          <p:cNvPr id="5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7102" y="2614314"/>
            <a:ext cx="535255" cy="50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2371" y="2605609"/>
            <a:ext cx="535255" cy="50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6" name="Group 55"/>
          <p:cNvGrpSpPr/>
          <p:nvPr/>
        </p:nvGrpSpPr>
        <p:grpSpPr>
          <a:xfrm>
            <a:off x="9218517" y="2581788"/>
            <a:ext cx="515654" cy="847901"/>
            <a:chOff x="1951949" y="2720690"/>
            <a:chExt cx="515654" cy="847901"/>
          </a:xfrm>
        </p:grpSpPr>
        <p:sp>
          <p:nvSpPr>
            <p:cNvPr id="57" name="Rectangle 56"/>
            <p:cNvSpPr/>
            <p:nvPr/>
          </p:nvSpPr>
          <p:spPr>
            <a:xfrm>
              <a:off x="1951949" y="2720690"/>
              <a:ext cx="510594" cy="847901"/>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58" name="Rectangle 57"/>
            <p:cNvSpPr/>
            <p:nvPr/>
          </p:nvSpPr>
          <p:spPr>
            <a:xfrm>
              <a:off x="1964683" y="2777569"/>
              <a:ext cx="50292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FHIR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API</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Arial"/>
                <a:sym typeface="Arial"/>
              </a:endParaRPr>
            </a:p>
          </p:txBody>
        </p:sp>
        <p:pic>
          <p:nvPicPr>
            <p:cNvPr id="5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956" y="3166810"/>
              <a:ext cx="225540" cy="325603"/>
            </a:xfrm>
            <a:prstGeom prst="rect">
              <a:avLst/>
            </a:prstGeom>
            <a:solidFill>
              <a:schemeClr val="accent1">
                <a:lumMod val="40000"/>
                <a:lumOff val="60000"/>
              </a:schemeClr>
            </a:solidFill>
            <a:ln>
              <a:noFill/>
            </a:ln>
          </p:spPr>
        </p:pic>
      </p:grpSp>
      <p:sp>
        <p:nvSpPr>
          <p:cNvPr id="8" name="Rectangle 7"/>
          <p:cNvSpPr/>
          <p:nvPr/>
        </p:nvSpPr>
        <p:spPr>
          <a:xfrm>
            <a:off x="9723470" y="2228498"/>
            <a:ext cx="1632857" cy="1554480"/>
          </a:xfrm>
          <a:prstGeom prst="rect">
            <a:avLst/>
          </a:prstGeom>
          <a:solidFill>
            <a:srgbClr val="002060"/>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sym typeface="Arial"/>
              </a:rPr>
              <a:t>Payer 1</a:t>
            </a:r>
          </a:p>
        </p:txBody>
      </p:sp>
      <p:sp>
        <p:nvSpPr>
          <p:cNvPr id="32" name="Rectangle 31"/>
          <p:cNvSpPr/>
          <p:nvPr/>
        </p:nvSpPr>
        <p:spPr>
          <a:xfrm>
            <a:off x="9723469" y="4363360"/>
            <a:ext cx="1632857" cy="1554480"/>
          </a:xfrm>
          <a:prstGeom prst="rect">
            <a:avLst/>
          </a:prstGeom>
          <a:solidFill>
            <a:srgbClr val="002060"/>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sym typeface="Arial"/>
              </a:rPr>
              <a:t>Payer 2</a:t>
            </a:r>
          </a:p>
        </p:txBody>
      </p:sp>
      <p:sp>
        <p:nvSpPr>
          <p:cNvPr id="66" name="Arrow: Left-Right 18">
            <a:extLst>
              <a:ext uri="{FF2B5EF4-FFF2-40B4-BE49-F238E27FC236}">
                <a16:creationId xmlns:a16="http://schemas.microsoft.com/office/drawing/2014/main" id="{AF2F9227-F0C1-4C1D-83C0-C0B6A7819245}"/>
              </a:ext>
            </a:extLst>
          </p:cNvPr>
          <p:cNvSpPr/>
          <p:nvPr/>
        </p:nvSpPr>
        <p:spPr>
          <a:xfrm rot="1230133">
            <a:off x="2550876" y="3017749"/>
            <a:ext cx="1280160"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sp>
        <p:nvSpPr>
          <p:cNvPr id="67" name="Arrow: Left-Right 18">
            <a:extLst>
              <a:ext uri="{FF2B5EF4-FFF2-40B4-BE49-F238E27FC236}">
                <a16:creationId xmlns:a16="http://schemas.microsoft.com/office/drawing/2014/main" id="{AF2F9227-F0C1-4C1D-83C0-C0B6A7819245}"/>
              </a:ext>
            </a:extLst>
          </p:cNvPr>
          <p:cNvSpPr/>
          <p:nvPr/>
        </p:nvSpPr>
        <p:spPr>
          <a:xfrm>
            <a:off x="3156928" y="1525574"/>
            <a:ext cx="731520" cy="27432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69" name="Arrow: Left-Right 18">
            <a:extLst>
              <a:ext uri="{FF2B5EF4-FFF2-40B4-BE49-F238E27FC236}">
                <a16:creationId xmlns:a16="http://schemas.microsoft.com/office/drawing/2014/main" id="{AF2F9227-F0C1-4C1D-83C0-C0B6A7819245}"/>
              </a:ext>
            </a:extLst>
          </p:cNvPr>
          <p:cNvSpPr/>
          <p:nvPr/>
        </p:nvSpPr>
        <p:spPr>
          <a:xfrm rot="19972602">
            <a:off x="2570867" y="4622812"/>
            <a:ext cx="1280160"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sp>
        <p:nvSpPr>
          <p:cNvPr id="71" name="Arrow: Left-Right 18">
            <a:extLst>
              <a:ext uri="{FF2B5EF4-FFF2-40B4-BE49-F238E27FC236}">
                <a16:creationId xmlns:a16="http://schemas.microsoft.com/office/drawing/2014/main" id="{AF2F9227-F0C1-4C1D-83C0-C0B6A7819245}"/>
              </a:ext>
            </a:extLst>
          </p:cNvPr>
          <p:cNvSpPr/>
          <p:nvPr/>
        </p:nvSpPr>
        <p:spPr>
          <a:xfrm>
            <a:off x="7905425" y="2777138"/>
            <a:ext cx="1280160"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sp>
        <p:nvSpPr>
          <p:cNvPr id="75" name="TextBox 74">
            <a:extLst>
              <a:ext uri="{FF2B5EF4-FFF2-40B4-BE49-F238E27FC236}">
                <a16:creationId xmlns:a16="http://schemas.microsoft.com/office/drawing/2014/main" id="{B2264EAF-6EBE-49B1-AA96-76F69205CB0C}"/>
              </a:ext>
            </a:extLst>
          </p:cNvPr>
          <p:cNvSpPr txBox="1"/>
          <p:nvPr/>
        </p:nvSpPr>
        <p:spPr>
          <a:xfrm>
            <a:off x="3951652" y="1503040"/>
            <a:ext cx="94609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lumMod val="50000"/>
                  </a:prstClr>
                </a:solidFill>
                <a:effectLst/>
                <a:uLnTx/>
                <a:uFillTx/>
                <a:latin typeface="Calibri" panose="020F0502020204030204"/>
                <a:ea typeface="+mn-ea"/>
                <a:cs typeface="Arial"/>
                <a:sym typeface="Arial"/>
              </a:rPr>
              <a:t>HL7 FHIR</a:t>
            </a:r>
          </a:p>
        </p:txBody>
      </p:sp>
      <p:pic>
        <p:nvPicPr>
          <p:cNvPr id="64" name="Picture 63">
            <a:extLst>
              <a:ext uri="{FF2B5EF4-FFF2-40B4-BE49-F238E27FC236}">
                <a16:creationId xmlns:a16="http://schemas.microsoft.com/office/drawing/2014/main" id="{D75A0205-D176-4260-9610-E77CC540203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57684" y="4499530"/>
            <a:ext cx="848814" cy="517246"/>
          </a:xfrm>
          <a:prstGeom prst="rect">
            <a:avLst/>
          </a:prstGeom>
        </p:spPr>
      </p:pic>
      <p:sp>
        <p:nvSpPr>
          <p:cNvPr id="65" name="Arrow: Left-Right 22">
            <a:extLst>
              <a:ext uri="{FF2B5EF4-FFF2-40B4-BE49-F238E27FC236}">
                <a16:creationId xmlns:a16="http://schemas.microsoft.com/office/drawing/2014/main" id="{3977455A-2092-46A7-836C-44CA7F5EC9BB}"/>
              </a:ext>
            </a:extLst>
          </p:cNvPr>
          <p:cNvSpPr/>
          <p:nvPr/>
        </p:nvSpPr>
        <p:spPr>
          <a:xfrm rot="663497">
            <a:off x="7307833" y="4617923"/>
            <a:ext cx="2413916" cy="54864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a:sym typeface="Arial"/>
              </a:rPr>
              <a:t>X12 278</a:t>
            </a:r>
          </a:p>
        </p:txBody>
      </p:sp>
      <p:sp>
        <p:nvSpPr>
          <p:cNvPr id="3" name="Rectangle 2">
            <a:extLst>
              <a:ext uri="{FF2B5EF4-FFF2-40B4-BE49-F238E27FC236}">
                <a16:creationId xmlns:a16="http://schemas.microsoft.com/office/drawing/2014/main" id="{26C386C9-360A-4CB3-925A-4ABA8EA4BB31}"/>
              </a:ext>
            </a:extLst>
          </p:cNvPr>
          <p:cNvSpPr/>
          <p:nvPr/>
        </p:nvSpPr>
        <p:spPr>
          <a:xfrm>
            <a:off x="4455730" y="2128507"/>
            <a:ext cx="7045654" cy="390332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74749"/>
              </a:solidFill>
              <a:effectLst/>
              <a:uLnTx/>
              <a:uFillTx/>
              <a:latin typeface="Arial" panose="020B0604020202020204"/>
              <a:ea typeface="+mn-ea"/>
              <a:cs typeface="+mn-cs"/>
              <a:sym typeface="Arial"/>
            </a:endParaRPr>
          </a:p>
        </p:txBody>
      </p:sp>
      <p:sp>
        <p:nvSpPr>
          <p:cNvPr id="5" name="Rectangle 4">
            <a:extLst>
              <a:ext uri="{FF2B5EF4-FFF2-40B4-BE49-F238E27FC236}">
                <a16:creationId xmlns:a16="http://schemas.microsoft.com/office/drawing/2014/main" id="{328F7174-F3E5-4D9F-860F-29F41F2DB7F0}"/>
              </a:ext>
            </a:extLst>
          </p:cNvPr>
          <p:cNvSpPr/>
          <p:nvPr/>
        </p:nvSpPr>
        <p:spPr>
          <a:xfrm>
            <a:off x="5967570" y="3389942"/>
            <a:ext cx="98584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w="22225">
                  <a:solidFill>
                    <a:srgbClr val="DFD5A9"/>
                  </a:solidFill>
                  <a:prstDash val="solid"/>
                </a:ln>
                <a:solidFill>
                  <a:srgbClr val="DFD5A9">
                    <a:lumMod val="40000"/>
                    <a:lumOff val="60000"/>
                  </a:srgbClr>
                </a:solidFill>
                <a:effectLst/>
                <a:uLnTx/>
                <a:uFillTx/>
                <a:latin typeface="Arial"/>
                <a:cs typeface="Arial"/>
                <a:sym typeface="Arial"/>
              </a:rPr>
              <a:t>BA</a:t>
            </a:r>
          </a:p>
        </p:txBody>
      </p:sp>
      <p:sp>
        <p:nvSpPr>
          <p:cNvPr id="2" name="TextBox 1">
            <a:extLst>
              <a:ext uri="{FF2B5EF4-FFF2-40B4-BE49-F238E27FC236}">
                <a16:creationId xmlns:a16="http://schemas.microsoft.com/office/drawing/2014/main" id="{5D4BBAA9-507F-B92B-5F3C-9D4B959D189E}"/>
              </a:ext>
            </a:extLst>
          </p:cNvPr>
          <p:cNvSpPr txBox="1"/>
          <p:nvPr/>
        </p:nvSpPr>
        <p:spPr>
          <a:xfrm>
            <a:off x="5084293" y="6080221"/>
            <a:ext cx="5835252" cy="307777"/>
          </a:xfrm>
          <a:prstGeom prst="rect">
            <a:avLst/>
          </a:prstGeom>
          <a:noFill/>
        </p:spPr>
        <p:txBody>
          <a:bodyPr wrap="none" rtlCol="0">
            <a:spAutoFit/>
          </a:bodyPr>
          <a:lstStyle/>
          <a:p>
            <a:r>
              <a:rPr lang="en-US" dirty="0"/>
              <a:t>Treating Payer and any BA (including a clearinghouse) as a “black” box</a:t>
            </a:r>
          </a:p>
        </p:txBody>
      </p:sp>
    </p:spTree>
    <p:extLst>
      <p:ext uri="{BB962C8B-B14F-4D97-AF65-F5344CB8AC3E}">
        <p14:creationId xmlns:p14="http://schemas.microsoft.com/office/powerpoint/2010/main" val="298158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octor and hospitals icon"/>
          <p:cNvPicPr>
            <a:picLocks noChangeAspect="1" noChangeArrowheads="1"/>
          </p:cNvPicPr>
          <p:nvPr/>
        </p:nvPicPr>
        <p:blipFill rotWithShape="1">
          <a:blip r:embed="rId3">
            <a:extLst>
              <a:ext uri="{28A0092B-C50C-407E-A947-70E740481C1C}">
                <a14:useLocalDpi xmlns:a14="http://schemas.microsoft.com/office/drawing/2010/main" val="0"/>
              </a:ext>
            </a:extLst>
          </a:blip>
          <a:srcRect t="21134"/>
          <a:stretch/>
        </p:blipFill>
        <p:spPr bwMode="auto">
          <a:xfrm>
            <a:off x="270780" y="1468412"/>
            <a:ext cx="1446221" cy="141160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262371" y="1434559"/>
            <a:ext cx="1463040" cy="1463040"/>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30" name="Picture 29">
            <a:extLst>
              <a:ext uri="{FF2B5EF4-FFF2-40B4-BE49-F238E27FC236}">
                <a16:creationId xmlns:a16="http://schemas.microsoft.com/office/drawing/2014/main" id="{11BE6CC9-869F-4255-AACE-DF2194E7991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680688" y="1544354"/>
            <a:ext cx="1632856" cy="1224643"/>
          </a:xfrm>
          <a:prstGeom prst="rect">
            <a:avLst/>
          </a:prstGeom>
        </p:spPr>
      </p:pic>
      <p:sp>
        <p:nvSpPr>
          <p:cNvPr id="38" name="TextBox 37">
            <a:extLst>
              <a:ext uri="{FF2B5EF4-FFF2-40B4-BE49-F238E27FC236}">
                <a16:creationId xmlns:a16="http://schemas.microsoft.com/office/drawing/2014/main" id="{2A9B0A88-B8CF-4337-8B62-3E13C8CACC4F}"/>
              </a:ext>
            </a:extLst>
          </p:cNvPr>
          <p:cNvSpPr txBox="1"/>
          <p:nvPr/>
        </p:nvSpPr>
        <p:spPr>
          <a:xfrm>
            <a:off x="10061355" y="2743807"/>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Payer</a:t>
            </a:r>
          </a:p>
        </p:txBody>
      </p:sp>
      <p:sp>
        <p:nvSpPr>
          <p:cNvPr id="32" name="Arrow: Left-Right 18">
            <a:extLst>
              <a:ext uri="{FF2B5EF4-FFF2-40B4-BE49-F238E27FC236}">
                <a16:creationId xmlns:a16="http://schemas.microsoft.com/office/drawing/2014/main" id="{B2A8B771-A789-4C1A-BB92-BCD477AEC848}"/>
              </a:ext>
            </a:extLst>
          </p:cNvPr>
          <p:cNvSpPr/>
          <p:nvPr/>
        </p:nvSpPr>
        <p:spPr>
          <a:xfrm>
            <a:off x="334734" y="4961520"/>
            <a:ext cx="1883947"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sp>
        <p:nvSpPr>
          <p:cNvPr id="42" name="Text Placeholder 3">
            <a:extLst>
              <a:ext uri="{FF2B5EF4-FFF2-40B4-BE49-F238E27FC236}">
                <a16:creationId xmlns:a16="http://schemas.microsoft.com/office/drawing/2014/main" id="{DCC1E65A-6457-413B-AB93-754AA1F3658A}"/>
              </a:ext>
            </a:extLst>
          </p:cNvPr>
          <p:cNvSpPr txBox="1">
            <a:spLocks/>
          </p:cNvSpPr>
          <p:nvPr/>
        </p:nvSpPr>
        <p:spPr>
          <a:xfrm>
            <a:off x="2105466" y="290807"/>
            <a:ext cx="9941168" cy="402557"/>
          </a:xfrm>
          <a:prstGeom prst="rect">
            <a:avLst/>
          </a:prstGeom>
        </p:spPr>
        <p:txBody>
          <a:bodyPr/>
          <a:lstStyle>
            <a:lvl1pPr marL="0" indent="0" algn="r" defTabSz="914400" rtl="0" eaLnBrk="1" latinLnBrk="0" hangingPunct="1">
              <a:lnSpc>
                <a:spcPts val="2800"/>
              </a:lnSpc>
              <a:spcBef>
                <a:spcPts val="0"/>
              </a:spcBef>
              <a:buFont typeface="Arial" panose="020B0604020202020204" pitchFamily="34" charset="0"/>
              <a:buNone/>
              <a:defRPr sz="3200" kern="1200">
                <a:solidFill>
                  <a:srgbClr val="47200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ts val="28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472005"/>
                </a:solidFill>
                <a:effectLst/>
                <a:uLnTx/>
                <a:uFillTx/>
                <a:latin typeface="Calibri" panose="020F0502020204030204"/>
                <a:ea typeface="+mn-ea"/>
                <a:cs typeface="+mn-cs"/>
                <a:sym typeface="Arial"/>
              </a:rPr>
              <a:t>Supporting X12 and FHIR based solutions for Prior Authorization</a:t>
            </a:r>
          </a:p>
        </p:txBody>
      </p:sp>
      <p:sp>
        <p:nvSpPr>
          <p:cNvPr id="51" name="Arrow: Left-Right 18">
            <a:extLst>
              <a:ext uri="{FF2B5EF4-FFF2-40B4-BE49-F238E27FC236}">
                <a16:creationId xmlns:a16="http://schemas.microsoft.com/office/drawing/2014/main" id="{6DB3D322-AF9C-4259-B283-42D361D71E99}"/>
              </a:ext>
            </a:extLst>
          </p:cNvPr>
          <p:cNvSpPr/>
          <p:nvPr/>
        </p:nvSpPr>
        <p:spPr>
          <a:xfrm>
            <a:off x="1877115" y="2237770"/>
            <a:ext cx="1707810"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a:t>
            </a:r>
          </a:p>
        </p:txBody>
      </p:sp>
      <p:sp>
        <p:nvSpPr>
          <p:cNvPr id="55" name="Slide Number Placeholder 7">
            <a:extLst>
              <a:ext uri="{FF2B5EF4-FFF2-40B4-BE49-F238E27FC236}">
                <a16:creationId xmlns:a16="http://schemas.microsoft.com/office/drawing/2014/main" id="{D9C77C4D-5B75-4B67-96FE-473626FFAF24}"/>
              </a:ext>
            </a:extLst>
          </p:cNvPr>
          <p:cNvSpPr txBox="1">
            <a:spLocks/>
          </p:cNvSpPr>
          <p:nvPr/>
        </p:nvSpPr>
        <p:spPr>
          <a:xfrm>
            <a:off x="9253317"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B4887C3B-057F-4D1D-8672-DA58E661878F}" type="slidenum">
              <a:rPr kumimoji="0" lang="en-US" sz="1100" b="0" i="0" u="none" strike="noStrike" kern="1200" cap="none" spc="0" normalizeH="0" baseline="0" noProof="0" smtClean="0">
                <a:ln>
                  <a:noFill/>
                </a:ln>
                <a:solidFill>
                  <a:srgbClr val="474749"/>
                </a:solidFill>
                <a:effectLst/>
                <a:uLnTx/>
                <a:uFillTx/>
                <a:latin typeface="Arial" panose="020B0604020202020204"/>
                <a:ea typeface="+mn-ea"/>
                <a:cs typeface="+mn-cs"/>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100" b="0" i="0" u="none" strike="noStrike" kern="1200" cap="none" spc="0" normalizeH="0" baseline="0" noProof="0" dirty="0">
              <a:ln>
                <a:noFill/>
              </a:ln>
              <a:solidFill>
                <a:srgbClr val="474749"/>
              </a:solidFill>
              <a:effectLst/>
              <a:uLnTx/>
              <a:uFillTx/>
              <a:latin typeface="Arial" panose="020B0604020202020204"/>
              <a:ea typeface="+mn-ea"/>
              <a:cs typeface="+mn-cs"/>
              <a:sym typeface="Arial"/>
            </a:endParaRPr>
          </a:p>
        </p:txBody>
      </p:sp>
      <p:sp>
        <p:nvSpPr>
          <p:cNvPr id="14" name="Arrow: Left-Right 18">
            <a:extLst>
              <a:ext uri="{FF2B5EF4-FFF2-40B4-BE49-F238E27FC236}">
                <a16:creationId xmlns:a16="http://schemas.microsoft.com/office/drawing/2014/main" id="{427AD37A-6B4A-4E28-BDFA-0A7D78E6C56C}"/>
              </a:ext>
            </a:extLst>
          </p:cNvPr>
          <p:cNvSpPr/>
          <p:nvPr/>
        </p:nvSpPr>
        <p:spPr>
          <a:xfrm>
            <a:off x="1954486" y="1530494"/>
            <a:ext cx="1630438"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Arial"/>
              </a:rPr>
              <a:t>Any Method</a:t>
            </a:r>
          </a:p>
        </p:txBody>
      </p:sp>
      <p:sp>
        <p:nvSpPr>
          <p:cNvPr id="15" name="Arrow: Left-Right 14">
            <a:extLst>
              <a:ext uri="{FF2B5EF4-FFF2-40B4-BE49-F238E27FC236}">
                <a16:creationId xmlns:a16="http://schemas.microsoft.com/office/drawing/2014/main" id="{2E54537C-CD43-474B-B589-902E87C12E64}"/>
              </a:ext>
            </a:extLst>
          </p:cNvPr>
          <p:cNvSpPr/>
          <p:nvPr/>
        </p:nvSpPr>
        <p:spPr>
          <a:xfrm>
            <a:off x="3584924" y="1530494"/>
            <a:ext cx="4300934"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85B4D"/>
                </a:solidFill>
                <a:effectLst/>
                <a:uLnTx/>
                <a:uFillTx/>
                <a:latin typeface="Calibri" panose="020F0502020204030204"/>
                <a:ea typeface="+mn-ea"/>
                <a:cs typeface="+mn-cs"/>
                <a:sym typeface="Arial"/>
              </a:rPr>
              <a:t>X12 278</a:t>
            </a:r>
          </a:p>
        </p:txBody>
      </p:sp>
      <p:sp>
        <p:nvSpPr>
          <p:cNvPr id="16" name="Arrow: Left-Right 18">
            <a:extLst>
              <a:ext uri="{FF2B5EF4-FFF2-40B4-BE49-F238E27FC236}">
                <a16:creationId xmlns:a16="http://schemas.microsoft.com/office/drawing/2014/main" id="{637A8283-18CA-4909-8A46-4F3BEA3AFC94}"/>
              </a:ext>
            </a:extLst>
          </p:cNvPr>
          <p:cNvSpPr/>
          <p:nvPr/>
        </p:nvSpPr>
        <p:spPr>
          <a:xfrm>
            <a:off x="7885858" y="1530494"/>
            <a:ext cx="1630438"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75000"/>
                    <a:lumOff val="25000"/>
                  </a:prstClr>
                </a:solidFill>
                <a:effectLst/>
                <a:uLnTx/>
                <a:uFillTx/>
                <a:latin typeface="Calibri" panose="020F0502020204030204"/>
                <a:ea typeface="+mn-ea"/>
                <a:cs typeface="+mn-cs"/>
                <a:sym typeface="Arial"/>
              </a:rPr>
              <a:t>Any </a:t>
            </a:r>
            <a:r>
              <a:rPr kumimoji="0" lang="en-US" sz="12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Arial"/>
              </a:rPr>
              <a:t>Method</a:t>
            </a:r>
          </a:p>
        </p:txBody>
      </p:sp>
      <p:sp>
        <p:nvSpPr>
          <p:cNvPr id="17" name="Arrow: Left-Right 18">
            <a:extLst>
              <a:ext uri="{FF2B5EF4-FFF2-40B4-BE49-F238E27FC236}">
                <a16:creationId xmlns:a16="http://schemas.microsoft.com/office/drawing/2014/main" id="{7661735E-FB6B-4DA3-A90A-976A3A386C0F}"/>
              </a:ext>
            </a:extLst>
          </p:cNvPr>
          <p:cNvSpPr/>
          <p:nvPr/>
        </p:nvSpPr>
        <p:spPr>
          <a:xfrm>
            <a:off x="324010" y="4249363"/>
            <a:ext cx="1883947"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Arial"/>
              </a:rPr>
              <a:t>Any Method</a:t>
            </a:r>
          </a:p>
        </p:txBody>
      </p:sp>
      <p:sp>
        <p:nvSpPr>
          <p:cNvPr id="18" name="Arrow: Left-Right 17">
            <a:extLst>
              <a:ext uri="{FF2B5EF4-FFF2-40B4-BE49-F238E27FC236}">
                <a16:creationId xmlns:a16="http://schemas.microsoft.com/office/drawing/2014/main" id="{8715F65F-EA7E-409E-B6FF-C398A4B5CBAD}"/>
              </a:ext>
            </a:extLst>
          </p:cNvPr>
          <p:cNvSpPr/>
          <p:nvPr/>
        </p:nvSpPr>
        <p:spPr>
          <a:xfrm>
            <a:off x="324010" y="3537206"/>
            <a:ext cx="1883947"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85B4D"/>
                </a:solidFill>
                <a:effectLst/>
                <a:uLnTx/>
                <a:uFillTx/>
                <a:latin typeface="Calibri" panose="020F0502020204030204"/>
                <a:ea typeface="+mn-ea"/>
                <a:cs typeface="+mn-cs"/>
                <a:sym typeface="Arial"/>
              </a:rPr>
              <a:t>X12 278</a:t>
            </a:r>
          </a:p>
        </p:txBody>
      </p:sp>
      <p:sp>
        <p:nvSpPr>
          <p:cNvPr id="19" name="Arrow: Left-Right 18">
            <a:extLst>
              <a:ext uri="{FF2B5EF4-FFF2-40B4-BE49-F238E27FC236}">
                <a16:creationId xmlns:a16="http://schemas.microsoft.com/office/drawing/2014/main" id="{ED624425-DFDF-44D7-8FF5-9055DEBF6D50}"/>
              </a:ext>
            </a:extLst>
          </p:cNvPr>
          <p:cNvSpPr/>
          <p:nvPr/>
        </p:nvSpPr>
        <p:spPr>
          <a:xfrm>
            <a:off x="1877115" y="2897599"/>
            <a:ext cx="7639182" cy="457200"/>
          </a:xfrm>
          <a:prstGeom prst="lef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FHIR based HIPAA Exception</a:t>
            </a:r>
          </a:p>
        </p:txBody>
      </p:sp>
      <p:sp>
        <p:nvSpPr>
          <p:cNvPr id="20" name="Arrow: Left-Right 19">
            <a:extLst>
              <a:ext uri="{FF2B5EF4-FFF2-40B4-BE49-F238E27FC236}">
                <a16:creationId xmlns:a16="http://schemas.microsoft.com/office/drawing/2014/main" id="{28455CD7-4DDC-4D5F-BDB4-83DABFB61A57}"/>
              </a:ext>
            </a:extLst>
          </p:cNvPr>
          <p:cNvSpPr/>
          <p:nvPr/>
        </p:nvSpPr>
        <p:spPr>
          <a:xfrm>
            <a:off x="4433738" y="2236394"/>
            <a:ext cx="3427686"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1200" dirty="0">
                <a:solidFill>
                  <a:srgbClr val="785B4D"/>
                </a:solidFill>
                <a:latin typeface="Calibri" panose="020F0502020204030204"/>
              </a:rPr>
              <a:t>Xl12 2</a:t>
            </a:r>
            <a:r>
              <a:rPr kumimoji="0" lang="en-US" sz="1050" b="1" i="0" u="none" strike="noStrike" kern="1200" cap="none" spc="0" normalizeH="0" baseline="0" noProof="0" dirty="0">
                <a:ln>
                  <a:noFill/>
                </a:ln>
                <a:solidFill>
                  <a:srgbClr val="785B4D"/>
                </a:solidFill>
                <a:effectLst/>
                <a:uLnTx/>
                <a:uFillTx/>
                <a:latin typeface="Calibri" panose="020F0502020204030204"/>
                <a:ea typeface="+mn-ea"/>
                <a:cs typeface="+mn-cs"/>
                <a:sym typeface="Arial"/>
              </a:rPr>
              <a:t>78/278I</a:t>
            </a:r>
          </a:p>
        </p:txBody>
      </p:sp>
      <p:sp>
        <p:nvSpPr>
          <p:cNvPr id="21" name="Arrow: Left-Right 18">
            <a:extLst>
              <a:ext uri="{FF2B5EF4-FFF2-40B4-BE49-F238E27FC236}">
                <a16:creationId xmlns:a16="http://schemas.microsoft.com/office/drawing/2014/main" id="{04888533-3AB0-4622-822D-4B4997C4313E}"/>
              </a:ext>
            </a:extLst>
          </p:cNvPr>
          <p:cNvSpPr/>
          <p:nvPr/>
        </p:nvSpPr>
        <p:spPr>
          <a:xfrm>
            <a:off x="7861424" y="2236394"/>
            <a:ext cx="1630438" cy="457200"/>
          </a:xfrm>
          <a:prstGeom prst="leftRightArrow">
            <a:avLst/>
          </a:prstGeom>
          <a:solidFill>
            <a:srgbClr val="61D6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Arial"/>
              </a:rPr>
              <a:t>Any Method</a:t>
            </a:r>
          </a:p>
        </p:txBody>
      </p:sp>
      <p:sp>
        <p:nvSpPr>
          <p:cNvPr id="22" name="Arrow: Left-Right 21">
            <a:extLst>
              <a:ext uri="{FF2B5EF4-FFF2-40B4-BE49-F238E27FC236}">
                <a16:creationId xmlns:a16="http://schemas.microsoft.com/office/drawing/2014/main" id="{19CBA6A9-1006-4A67-9ED2-3CEBB0386A35}"/>
              </a:ext>
            </a:extLst>
          </p:cNvPr>
          <p:cNvSpPr/>
          <p:nvPr/>
        </p:nvSpPr>
        <p:spPr>
          <a:xfrm>
            <a:off x="1954486" y="970603"/>
            <a:ext cx="7561810" cy="457200"/>
          </a:xfrm>
          <a:prstGeom prst="leftRightArrow">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85B4D"/>
                </a:solidFill>
                <a:effectLst/>
                <a:uLnTx/>
                <a:uFillTx/>
                <a:latin typeface="Calibri" panose="020F0502020204030204"/>
                <a:ea typeface="+mn-ea"/>
                <a:cs typeface="+mn-cs"/>
                <a:sym typeface="Arial"/>
              </a:rPr>
              <a:t>X12 278</a:t>
            </a:r>
          </a:p>
        </p:txBody>
      </p:sp>
      <p:pic>
        <p:nvPicPr>
          <p:cNvPr id="24" name="Picture 23">
            <a:extLst>
              <a:ext uri="{FF2B5EF4-FFF2-40B4-BE49-F238E27FC236}">
                <a16:creationId xmlns:a16="http://schemas.microsoft.com/office/drawing/2014/main" id="{34AB7C88-D87D-49B2-82F4-2FD0D2D77ACC}"/>
              </a:ext>
            </a:extLst>
          </p:cNvPr>
          <p:cNvPicPr>
            <a:picLocks noChangeAspect="1"/>
          </p:cNvPicPr>
          <p:nvPr/>
        </p:nvPicPr>
        <p:blipFill>
          <a:blip r:embed="rId6" cstate="hq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584924" y="2176348"/>
            <a:ext cx="848814" cy="517246"/>
          </a:xfrm>
          <a:prstGeom prst="rect">
            <a:avLst/>
          </a:prstGeom>
        </p:spPr>
      </p:pic>
      <p:pic>
        <p:nvPicPr>
          <p:cNvPr id="25" name="Picture 24">
            <a:extLst>
              <a:ext uri="{FF2B5EF4-FFF2-40B4-BE49-F238E27FC236}">
                <a16:creationId xmlns:a16="http://schemas.microsoft.com/office/drawing/2014/main" id="{28861E15-2C44-4FCD-AE49-E35C308616B0}"/>
              </a:ext>
            </a:extLst>
          </p:cNvPr>
          <p:cNvPicPr>
            <a:picLocks noChangeAspect="1"/>
          </p:cNvPicPr>
          <p:nvPr/>
        </p:nvPicPr>
        <p:blipFill>
          <a:blip r:embed="rId6" cstate="hq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41576" y="5517846"/>
            <a:ext cx="848814" cy="517246"/>
          </a:xfrm>
          <a:prstGeom prst="rect">
            <a:avLst/>
          </a:prstGeom>
        </p:spPr>
      </p:pic>
      <p:sp>
        <p:nvSpPr>
          <p:cNvPr id="27" name="TextBox 26">
            <a:extLst>
              <a:ext uri="{FF2B5EF4-FFF2-40B4-BE49-F238E27FC236}">
                <a16:creationId xmlns:a16="http://schemas.microsoft.com/office/drawing/2014/main" id="{B4B83C41-DFE6-4E89-A497-2DB820CA5AB4}"/>
              </a:ext>
            </a:extLst>
          </p:cNvPr>
          <p:cNvSpPr txBox="1"/>
          <p:nvPr/>
        </p:nvSpPr>
        <p:spPr>
          <a:xfrm>
            <a:off x="2471223" y="4305535"/>
            <a:ext cx="92533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May use  the X12 standard, or other methods to “connect” to provider and payers (portals may be supported )</a:t>
            </a:r>
          </a:p>
        </p:txBody>
      </p:sp>
      <p:sp>
        <p:nvSpPr>
          <p:cNvPr id="28" name="TextBox 27">
            <a:extLst>
              <a:ext uri="{FF2B5EF4-FFF2-40B4-BE49-F238E27FC236}">
                <a16:creationId xmlns:a16="http://schemas.microsoft.com/office/drawing/2014/main" id="{3E60BEB4-3E0E-4824-9047-BF9A8A68565B}"/>
              </a:ext>
            </a:extLst>
          </p:cNvPr>
          <p:cNvSpPr txBox="1"/>
          <p:nvPr/>
        </p:nvSpPr>
        <p:spPr>
          <a:xfrm>
            <a:off x="2471223" y="4961520"/>
            <a:ext cx="83670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FHIR bundle containing the PA request and clinical documentation, inquiry, or the PA response</a:t>
            </a:r>
          </a:p>
        </p:txBody>
      </p:sp>
      <p:sp>
        <p:nvSpPr>
          <p:cNvPr id="29" name="TextBox 28">
            <a:extLst>
              <a:ext uri="{FF2B5EF4-FFF2-40B4-BE49-F238E27FC236}">
                <a16:creationId xmlns:a16="http://schemas.microsoft.com/office/drawing/2014/main" id="{F95BB673-507C-4479-87E9-C0EF88E1ED0B}"/>
              </a:ext>
            </a:extLst>
          </p:cNvPr>
          <p:cNvSpPr txBox="1"/>
          <p:nvPr/>
        </p:nvSpPr>
        <p:spPr>
          <a:xfrm>
            <a:off x="2471223" y="5527397"/>
            <a:ext cx="944561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Mapping from FHIR bundle to/from X12  278 and exchange of FHIR bundle (optionally via  X12 275 binary segment)</a:t>
            </a:r>
          </a:p>
        </p:txBody>
      </p:sp>
      <p:sp>
        <p:nvSpPr>
          <p:cNvPr id="3" name="TextBox 2">
            <a:extLst>
              <a:ext uri="{FF2B5EF4-FFF2-40B4-BE49-F238E27FC236}">
                <a16:creationId xmlns:a16="http://schemas.microsoft.com/office/drawing/2014/main" id="{18A78071-8910-476E-A5DD-E41503284BC6}"/>
              </a:ext>
            </a:extLst>
          </p:cNvPr>
          <p:cNvSpPr txBox="1"/>
          <p:nvPr/>
        </p:nvSpPr>
        <p:spPr>
          <a:xfrm>
            <a:off x="195483" y="6123543"/>
            <a:ext cx="11474167" cy="369332"/>
          </a:xfrm>
          <a:prstGeom prst="rect">
            <a:avLst/>
          </a:prstGeom>
          <a:noFill/>
          <a:ln>
            <a:solidFill>
              <a:srgbClr val="0070C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Note: the first three methods are fully HIPAA compliant, the FHIR end-to-end requires a HIPAA exception to test</a:t>
            </a:r>
          </a:p>
        </p:txBody>
      </p:sp>
    </p:spTree>
    <p:extLst>
      <p:ext uri="{BB962C8B-B14F-4D97-AF65-F5344CB8AC3E}">
        <p14:creationId xmlns:p14="http://schemas.microsoft.com/office/powerpoint/2010/main" val="235923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EF964-4F11-F148-F3B7-8CB478164E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99F385-68E7-93D3-963F-3CAE6D1FC618}"/>
              </a:ext>
            </a:extLst>
          </p:cNvPr>
          <p:cNvSpPr>
            <a:spLocks noGrp="1"/>
          </p:cNvSpPr>
          <p:nvPr>
            <p:ph type="body" sz="quarter" idx="14"/>
          </p:nvPr>
        </p:nvSpPr>
        <p:spPr>
          <a:xfrm>
            <a:off x="3570973" y="1047873"/>
            <a:ext cx="8233603" cy="4980416"/>
          </a:xfrm>
        </p:spPr>
        <p:txBody>
          <a:bodyPr/>
          <a:lstStyle/>
          <a:p>
            <a:pPr marL="0" indent="0">
              <a:buNone/>
            </a:pPr>
            <a:r>
              <a:rPr lang="en-US" dirty="0"/>
              <a:t>Transaction based</a:t>
            </a:r>
          </a:p>
          <a:p>
            <a:pPr marL="914400" lvl="1" indent="-457200">
              <a:buFont typeface="+mj-lt"/>
              <a:buAutoNum type="arabicPeriod"/>
            </a:pPr>
            <a:r>
              <a:rPr lang="en-US" dirty="0"/>
              <a:t>Submit X12  278 request (may submit documentation)</a:t>
            </a:r>
          </a:p>
          <a:p>
            <a:pPr marL="914400" lvl="1" indent="-457200">
              <a:buFont typeface="+mj-lt"/>
              <a:buAutoNum type="arabicPeriod"/>
            </a:pPr>
            <a:r>
              <a:rPr lang="en-US" dirty="0"/>
              <a:t>Receive response with request for documentation</a:t>
            </a:r>
          </a:p>
          <a:p>
            <a:pPr marL="914400" lvl="1" indent="-457200">
              <a:buFont typeface="+mj-lt"/>
              <a:buAutoNum type="arabicPeriod"/>
            </a:pPr>
            <a:r>
              <a:rPr lang="en-US" dirty="0"/>
              <a:t>Submit requested documentation</a:t>
            </a:r>
          </a:p>
          <a:p>
            <a:pPr marL="914400" lvl="1" indent="-457200">
              <a:buFont typeface="+mj-lt"/>
              <a:buAutoNum type="arabicPeriod"/>
            </a:pPr>
            <a:r>
              <a:rPr lang="en-US" dirty="0"/>
              <a:t>Receive 278 response (Approve, Pend, Deny)</a:t>
            </a:r>
          </a:p>
          <a:p>
            <a:pPr marL="457200" lvl="1" indent="0">
              <a:buNone/>
            </a:pPr>
            <a:r>
              <a:rPr lang="en-US" dirty="0">
                <a:solidFill>
                  <a:srgbClr val="FF0000"/>
                </a:solidFill>
              </a:rPr>
              <a:t>Knowledge of PA and documentation requirements vary by payer and need specialized knowledge to avoid unnecessary effort</a:t>
            </a:r>
          </a:p>
          <a:p>
            <a:pPr marL="0" indent="0">
              <a:buNone/>
            </a:pPr>
            <a:r>
              <a:rPr lang="en-US" dirty="0"/>
              <a:t>Portal based</a:t>
            </a:r>
          </a:p>
          <a:p>
            <a:pPr marL="914400" lvl="1" indent="-457200">
              <a:buFont typeface="+mj-lt"/>
              <a:buAutoNum type="arabicPeriod"/>
            </a:pPr>
            <a:r>
              <a:rPr lang="en-US" dirty="0"/>
              <a:t>Login into payer specific portal</a:t>
            </a:r>
          </a:p>
          <a:p>
            <a:pPr marL="914400" lvl="1" indent="-457200">
              <a:buFont typeface="+mj-lt"/>
              <a:buAutoNum type="arabicPeriod"/>
            </a:pPr>
            <a:r>
              <a:rPr lang="en-US" dirty="0"/>
              <a:t>Indicate service / procedure</a:t>
            </a:r>
          </a:p>
          <a:p>
            <a:pPr marL="914400" lvl="1" indent="-457200">
              <a:buFont typeface="+mj-lt"/>
              <a:buAutoNum type="arabicPeriod"/>
            </a:pPr>
            <a:r>
              <a:rPr lang="en-US" dirty="0"/>
              <a:t>IF PA required, upload requested documentation</a:t>
            </a:r>
          </a:p>
          <a:p>
            <a:pPr marL="914400" lvl="1" indent="-457200">
              <a:buFont typeface="+mj-lt"/>
              <a:buAutoNum type="arabicPeriod"/>
            </a:pPr>
            <a:r>
              <a:rPr lang="en-US" dirty="0"/>
              <a:t>IF response is pended, need to check back on status</a:t>
            </a:r>
          </a:p>
          <a:p>
            <a:pPr marL="457200" lvl="1" indent="0">
              <a:buNone/>
            </a:pPr>
            <a:r>
              <a:rPr lang="en-US" dirty="0">
                <a:solidFill>
                  <a:srgbClr val="FF0000"/>
                </a:solidFill>
              </a:rPr>
              <a:t>Portals and PA requirements vary by payer and need specialized knowledge and experience to avoid unnecessary effort</a:t>
            </a:r>
          </a:p>
          <a:p>
            <a:pPr marL="914400" lvl="1" indent="-457200">
              <a:buFont typeface="+mj-lt"/>
              <a:buAutoNum type="arabicPeriod"/>
            </a:pPr>
            <a:endParaRPr lang="en-US" dirty="0"/>
          </a:p>
        </p:txBody>
      </p:sp>
      <p:sp>
        <p:nvSpPr>
          <p:cNvPr id="3" name="Title 2">
            <a:extLst>
              <a:ext uri="{FF2B5EF4-FFF2-40B4-BE49-F238E27FC236}">
                <a16:creationId xmlns:a16="http://schemas.microsoft.com/office/drawing/2014/main" id="{6B13FBF9-0292-1685-CCBF-38CFC6160B51}"/>
              </a:ext>
            </a:extLst>
          </p:cNvPr>
          <p:cNvSpPr>
            <a:spLocks noGrp="1"/>
          </p:cNvSpPr>
          <p:nvPr>
            <p:ph type="title"/>
          </p:nvPr>
        </p:nvSpPr>
        <p:spPr>
          <a:xfrm>
            <a:off x="2637321" y="197346"/>
            <a:ext cx="9345127" cy="775778"/>
          </a:xfrm>
        </p:spPr>
        <p:txBody>
          <a:bodyPr/>
          <a:lstStyle/>
          <a:p>
            <a:r>
              <a:rPr lang="en-US" dirty="0"/>
              <a:t>Traditional Prior Authorization Workflow</a:t>
            </a:r>
          </a:p>
        </p:txBody>
      </p:sp>
      <p:sp>
        <p:nvSpPr>
          <p:cNvPr id="4" name="Slide Number Placeholder 3">
            <a:extLst>
              <a:ext uri="{FF2B5EF4-FFF2-40B4-BE49-F238E27FC236}">
                <a16:creationId xmlns:a16="http://schemas.microsoft.com/office/drawing/2014/main" id="{832A373E-D5BD-B071-72ED-39BFCDED99D9}"/>
              </a:ext>
            </a:extLst>
          </p:cNvPr>
          <p:cNvSpPr>
            <a:spLocks noGrp="1"/>
          </p:cNvSpPr>
          <p:nvPr>
            <p:ph type="sldNum" sz="quarter" idx="7"/>
          </p:nvPr>
        </p:nvSpPr>
        <p:spPr/>
        <p:txBody>
          <a:bodyPr/>
          <a:lstStyle/>
          <a:p>
            <a:fld id="{B6F15528-21DE-4FAA-801E-634DDDAF4B2B}" type="slidenum">
              <a:rPr lang="en-US" smtClean="0"/>
              <a:t>9</a:t>
            </a:fld>
            <a:endParaRPr lang="en-US" dirty="0"/>
          </a:p>
        </p:txBody>
      </p:sp>
    </p:spTree>
    <p:extLst>
      <p:ext uri="{BB962C8B-B14F-4D97-AF65-F5344CB8AC3E}">
        <p14:creationId xmlns:p14="http://schemas.microsoft.com/office/powerpoint/2010/main" val="1918550434"/>
      </p:ext>
    </p:extLst>
  </p:cSld>
  <p:clrMapOvr>
    <a:masterClrMapping/>
  </p:clrMapOvr>
</p:sld>
</file>

<file path=ppt/theme/theme1.xml><?xml version="1.0" encoding="utf-8"?>
<a:theme xmlns:a="http://schemas.openxmlformats.org/drawingml/2006/main" name="CV Master Rev 02-2024">
  <a:themeElements>
    <a:clrScheme name="Custom 106">
      <a:dk1>
        <a:srgbClr val="474749"/>
      </a:dk1>
      <a:lt1>
        <a:sysClr val="window" lastClr="FFFFFF"/>
      </a:lt1>
      <a:dk2>
        <a:srgbClr val="2A323A"/>
      </a:dk2>
      <a:lt2>
        <a:srgbClr val="51657F"/>
      </a:lt2>
      <a:accent1>
        <a:srgbClr val="A91F24"/>
      </a:accent1>
      <a:accent2>
        <a:srgbClr val="DFD5A9"/>
      </a:accent2>
      <a:accent3>
        <a:srgbClr val="D6843C"/>
      </a:accent3>
      <a:accent4>
        <a:srgbClr val="873F1E"/>
      </a:accent4>
      <a:accent5>
        <a:srgbClr val="E41F26"/>
      </a:accent5>
      <a:accent6>
        <a:srgbClr val="785B4D"/>
      </a:accent6>
      <a:hlink>
        <a:srgbClr val="C00000"/>
      </a:hlink>
      <a:folHlink>
        <a:srgbClr val="C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Vinci Template.potx" id="{34EECB1E-73B2-471C-AFBD-1668F3DB8884}" vid="{45381E6B-B93A-4F9B-A2D6-F200669F6A57}"/>
    </a:ext>
  </a:extLst>
</a:theme>
</file>

<file path=ppt/theme/theme2.xml><?xml version="1.0" encoding="utf-8"?>
<a:theme xmlns:a="http://schemas.openxmlformats.org/drawingml/2006/main" name="1_CV Master Rev 02-2024">
  <a:themeElements>
    <a:clrScheme name="Custom 106">
      <a:dk1>
        <a:srgbClr val="474749"/>
      </a:dk1>
      <a:lt1>
        <a:sysClr val="window" lastClr="FFFFFF"/>
      </a:lt1>
      <a:dk2>
        <a:srgbClr val="2A323A"/>
      </a:dk2>
      <a:lt2>
        <a:srgbClr val="51657F"/>
      </a:lt2>
      <a:accent1>
        <a:srgbClr val="A91F24"/>
      </a:accent1>
      <a:accent2>
        <a:srgbClr val="DFD5A9"/>
      </a:accent2>
      <a:accent3>
        <a:srgbClr val="D6843C"/>
      </a:accent3>
      <a:accent4>
        <a:srgbClr val="873F1E"/>
      </a:accent4>
      <a:accent5>
        <a:srgbClr val="E41F26"/>
      </a:accent5>
      <a:accent6>
        <a:srgbClr val="785B4D"/>
      </a:accent6>
      <a:hlink>
        <a:srgbClr val="C00000"/>
      </a:hlink>
      <a:folHlink>
        <a:srgbClr val="C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 Vinci Event Presentation Template.potx" id="{AE0F4106-A23F-4698-9F54-64DD89DF35DD}" vid="{4BBDFFCF-3C97-4737-97F2-F098A7A3CD47}"/>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f5a87e6-8225-499d-8aa7-664ff23f0528">
      <UserInfo>
        <DisplayName>Kathy Moncelsi</DisplayName>
        <AccountId>117</AccountId>
        <AccountType/>
      </UserInfo>
      <UserInfo>
        <DisplayName>Vanessa Candelora</DisplayName>
        <AccountId>7525</AccountId>
        <AccountType/>
      </UserInfo>
      <UserInfo>
        <DisplayName>Phung Matthews</DisplayName>
        <AccountId>7256</AccountId>
        <AccountType/>
      </UserInfo>
      <UserInfo>
        <DisplayName>Jordyn King</DisplayName>
        <AccountId>6166</AccountId>
        <AccountType/>
      </UserInfo>
      <UserInfo>
        <DisplayName>Pooja Babbrah</DisplayName>
        <AccountId>63</AccountId>
        <AccountType/>
      </UserInfo>
      <UserInfo>
        <DisplayName>Frank McKinney</DisplayName>
        <AccountId>6074</AccountId>
        <AccountType/>
      </UserInfo>
      <UserInfo>
        <DisplayName>Amy Johnson</DisplayName>
        <AccountId>281</AccountId>
        <AccountType/>
      </UserInfo>
      <UserInfo>
        <DisplayName>Michael Solomon</DisplayName>
        <AccountId>78</AccountId>
        <AccountType/>
      </UserInfo>
      <UserInfo>
        <DisplayName>Tony Schueth</DisplayName>
        <AccountId>24</AccountId>
        <AccountType/>
      </UserInfo>
    </SharedWithUsers>
    <TaxCatchAll xmlns="cf5a87e6-8225-499d-8aa7-664ff23f0528" xsi:nil="true"/>
    <lcf76f155ced4ddcb4097134ff3c332f xmlns="9f94fe76-4e69-4a06-93ce-361b54a8e54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8FC9818E7A2340A2B524F46111FD15" ma:contentTypeVersion="19" ma:contentTypeDescription="Create a new document." ma:contentTypeScope="" ma:versionID="7ef9a8bc46a14bfd553da3a3e6695c4d">
  <xsd:schema xmlns:xsd="http://www.w3.org/2001/XMLSchema" xmlns:xs="http://www.w3.org/2001/XMLSchema" xmlns:p="http://schemas.microsoft.com/office/2006/metadata/properties" xmlns:ns2="9f94fe76-4e69-4a06-93ce-361b54a8e543" xmlns:ns3="cf5a87e6-8225-499d-8aa7-664ff23f0528" targetNamespace="http://schemas.microsoft.com/office/2006/metadata/properties" ma:root="true" ma:fieldsID="580938c8cdc1ed620302479102261575" ns2:_="" ns3:_="">
    <xsd:import namespace="9f94fe76-4e69-4a06-93ce-361b54a8e543"/>
    <xsd:import namespace="cf5a87e6-8225-499d-8aa7-664ff23f052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4fe76-4e69-4a06-93ce-361b54a8e5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7a25660-35f9-45a2-94c2-2d1fac8d7fc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5a87e6-8225-499d-8aa7-664ff23f052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9b197a34-fbdf-410c-a96d-18806817e71c}" ma:internalName="TaxCatchAll" ma:showField="CatchAllData" ma:web="cf5a87e6-8225-499d-8aa7-664ff23f05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541C-51DD-43E3-8C9A-56AC6823A20C}">
  <ds:schemaRefs>
    <ds:schemaRef ds:uri="9f94fe76-4e69-4a06-93ce-361b54a8e543"/>
    <ds:schemaRef ds:uri="cf5a87e6-8225-499d-8aa7-664ff23f05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D6C950-6891-4B9F-8042-EAAA803A1D70}">
  <ds:schemaRefs>
    <ds:schemaRef ds:uri="9f94fe76-4e69-4a06-93ce-361b54a8e543"/>
    <ds:schemaRef ds:uri="cf5a87e6-8225-499d-8aa7-664ff23f05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BA6B2E7-CD55-478D-BEC8-4794A5943C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DaVinci Template 1</Template>
  <TotalTime>34412</TotalTime>
  <Words>2439</Words>
  <Application>Microsoft Office PowerPoint</Application>
  <PresentationFormat>Widescreen</PresentationFormat>
  <Paragraphs>370</Paragraphs>
  <Slides>21</Slides>
  <Notes>12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Arial Rounded MT Bold</vt:lpstr>
      <vt:lpstr>Calibri</vt:lpstr>
      <vt:lpstr>Courier New</vt:lpstr>
      <vt:lpstr>CV Master Rev 02-2024</vt:lpstr>
      <vt:lpstr>1_CV Master Rev 02-2024</vt:lpstr>
      <vt:lpstr>FHIR-Based Prior Authorization Workflows</vt:lpstr>
      <vt:lpstr>Agenda</vt:lpstr>
      <vt:lpstr>PowerPoint Presentation</vt:lpstr>
      <vt:lpstr>PowerPoint Presentation</vt:lpstr>
      <vt:lpstr>PowerPoint Presentation</vt:lpstr>
      <vt:lpstr>PowerPoint Presentation</vt:lpstr>
      <vt:lpstr>PowerPoint Presentation</vt:lpstr>
      <vt:lpstr>PowerPoint Presentation</vt:lpstr>
      <vt:lpstr>Traditional Prior Authorization Workflow</vt:lpstr>
      <vt:lpstr>Goals of PA Workflow Changes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Messages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Crystal Kallem</dc:creator>
  <cp:lastModifiedBy>Robert Dieterle</cp:lastModifiedBy>
  <cp:revision>68</cp:revision>
  <dcterms:created xsi:type="dcterms:W3CDTF">2024-03-06T23:02:36Z</dcterms:created>
  <dcterms:modified xsi:type="dcterms:W3CDTF">2025-04-21T01:07:02Z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0x0101002C8FC9818E7A2340A2B524F46111FD15</vt:lpwstr>
  </property>
  <property fmtid="{D5CDD505-2E9C-101B-9397-08002B2CF9AE}" pid="3" name="MediaServiceImageTags">
    <vt:lpwstr/>
  </property>
</Properties>
</file>